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</p:sldMasterIdLst>
  <p:notesMasterIdLst>
    <p:notesMasterId r:id="rId33"/>
  </p:notesMasterIdLst>
  <p:handoutMasterIdLst>
    <p:handoutMasterId r:id="rId34"/>
  </p:handoutMasterIdLst>
  <p:sldIdLst>
    <p:sldId id="262" r:id="rId4"/>
    <p:sldId id="280" r:id="rId5"/>
    <p:sldId id="281" r:id="rId6"/>
    <p:sldId id="270" r:id="rId7"/>
    <p:sldId id="284" r:id="rId8"/>
    <p:sldId id="276" r:id="rId9"/>
    <p:sldId id="282" r:id="rId10"/>
    <p:sldId id="271" r:id="rId11"/>
    <p:sldId id="273" r:id="rId12"/>
    <p:sldId id="272" r:id="rId13"/>
    <p:sldId id="274" r:id="rId14"/>
    <p:sldId id="275" r:id="rId15"/>
    <p:sldId id="277" r:id="rId16"/>
    <p:sldId id="278" r:id="rId17"/>
    <p:sldId id="283" r:id="rId18"/>
    <p:sldId id="279" r:id="rId19"/>
    <p:sldId id="285" r:id="rId20"/>
    <p:sldId id="286" r:id="rId21"/>
    <p:sldId id="291" r:id="rId22"/>
    <p:sldId id="287" r:id="rId23"/>
    <p:sldId id="288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6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7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392" y="-96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2/25/2016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2/25/2016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Impact of target species, effects of top predators, competition</a:t>
            </a:r>
            <a:r>
              <a:rPr lang="en-US" baseline="0" dirty="0" smtClean="0"/>
              <a:t> between fisheries and predators</a:t>
            </a:r>
          </a:p>
          <a:p>
            <a:r>
              <a:rPr lang="en-US" baseline="0" dirty="0" smtClean="0"/>
              <a:t>Impacts of biodiversity, non-retained bycatch, </a:t>
            </a:r>
            <a:r>
              <a:rPr lang="en-US" baseline="0" smtClean="0"/>
              <a:t>physical/environmental factors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1631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477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not empirically estimate </a:t>
            </a:r>
            <a:r>
              <a:rPr lang="en-US" dirty="0" err="1" smtClean="0"/>
              <a:t>vij</a:t>
            </a:r>
            <a:r>
              <a:rPr lang="en-US" dirty="0" smtClean="0"/>
              <a:t> 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aij</a:t>
            </a:r>
            <a:endParaRPr lang="en-US" baseline="0" dirty="0" smtClean="0"/>
          </a:p>
          <a:p>
            <a:r>
              <a:rPr lang="en-US" baseline="0" dirty="0" smtClean="0"/>
              <a:t>Simplicity represents a wide range of behavior and physical processes</a:t>
            </a:r>
            <a:endParaRPr lang="en-US" dirty="0" smtClean="0"/>
          </a:p>
          <a:p>
            <a:r>
              <a:rPr lang="en-US" dirty="0" smtClean="0"/>
              <a:t>Does not account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</a:t>
            </a:r>
            <a:r>
              <a:rPr lang="en-US" baseline="0" dirty="0" smtClean="0"/>
              <a:t> possibly being dependent on Bi and Type III functional responses.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03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 similar mortalities/DC per stanza</a:t>
            </a:r>
          </a:p>
          <a:p>
            <a:r>
              <a:rPr lang="en-US" dirty="0" smtClean="0"/>
              <a:t>Assume von Bert growth (weight prop. to</a:t>
            </a:r>
            <a:r>
              <a:rPr lang="en-US" baseline="0" dirty="0" smtClean="0"/>
              <a:t> length)</a:t>
            </a:r>
          </a:p>
          <a:p>
            <a:r>
              <a:rPr lang="en-US" baseline="0" dirty="0" smtClean="0"/>
              <a:t>Assume stable age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389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604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09136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OAA-Fisheries-horizonta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504" y="6419088"/>
            <a:ext cx="1643940" cy="3887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505" y="6419088"/>
            <a:ext cx="1643938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Simulations</a:t>
            </a:r>
            <a:br>
              <a:rPr lang="en-US" dirty="0" smtClean="0"/>
            </a:br>
            <a:r>
              <a:rPr lang="en-US" dirty="0" smtClean="0"/>
              <a:t>using the </a:t>
            </a:r>
            <a:r>
              <a:rPr lang="en-US" dirty="0" err="1" smtClean="0"/>
              <a:t>Ecosim</a:t>
            </a:r>
            <a:r>
              <a:rPr lang="en-US" dirty="0" smtClean="0"/>
              <a:t>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1988" y="2805836"/>
            <a:ext cx="5484812" cy="1224439"/>
          </a:xfrm>
        </p:spPr>
        <p:txBody>
          <a:bodyPr/>
          <a:lstStyle/>
          <a:p>
            <a:r>
              <a:rPr lang="en-US" dirty="0" smtClean="0"/>
              <a:t>Sean Lucey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Northeast Fisheries Science Center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February 26,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221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trophic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330035" y="1264539"/>
            <a:ext cx="7324016" cy="4327656"/>
            <a:chOff x="899286" y="1264539"/>
            <a:chExt cx="7324016" cy="4327656"/>
          </a:xfrm>
        </p:grpSpPr>
        <p:sp>
          <p:nvSpPr>
            <p:cNvPr id="7" name="Rectangle 6"/>
            <p:cNvSpPr/>
            <p:nvPr/>
          </p:nvSpPr>
          <p:spPr>
            <a:xfrm>
              <a:off x="5495216" y="1264539"/>
              <a:ext cx="2728086" cy="12091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Predator</a:t>
              </a:r>
            </a:p>
            <a:p>
              <a:pPr algn="ctr"/>
              <a:r>
                <a:rPr lang="en-US" dirty="0" err="1" smtClean="0"/>
                <a:t>B</a:t>
              </a:r>
              <a:r>
                <a:rPr lang="en-US" baseline="-25000" dirty="0" err="1" smtClean="0"/>
                <a:t>j</a:t>
              </a:r>
              <a:endParaRPr lang="en-US" dirty="0"/>
            </a:p>
          </p:txBody>
        </p:sp>
        <p:sp>
          <p:nvSpPr>
            <p:cNvPr id="10" name="Right Arrow 9"/>
            <p:cNvSpPr/>
            <p:nvPr/>
          </p:nvSpPr>
          <p:spPr>
            <a:xfrm rot="16200000">
              <a:off x="6043100" y="3225587"/>
              <a:ext cx="1632318" cy="32495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99286" y="4383071"/>
              <a:ext cx="2728086" cy="12091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Unavailable Prey</a:t>
              </a:r>
            </a:p>
            <a:p>
              <a:pPr algn="ctr"/>
              <a:r>
                <a:rPr lang="en-US" dirty="0" smtClean="0"/>
                <a:t>B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- </a:t>
              </a:r>
              <a:r>
                <a:rPr lang="en-US" dirty="0" err="1" smtClean="0"/>
                <a:t>V</a:t>
              </a:r>
              <a:r>
                <a:rPr lang="en-US" baseline="-25000" dirty="0" err="1" smtClean="0"/>
                <a:t>ij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495216" y="4383071"/>
              <a:ext cx="2728086" cy="12091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Available Prey</a:t>
              </a:r>
            </a:p>
            <a:p>
              <a:pPr algn="ctr"/>
              <a:r>
                <a:rPr lang="en-US" dirty="0" err="1" smtClean="0"/>
                <a:t>V</a:t>
              </a:r>
              <a:r>
                <a:rPr lang="en-US" baseline="-25000" dirty="0" err="1" smtClean="0"/>
                <a:t>ij</a:t>
              </a:r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3755841" y="4541769"/>
              <a:ext cx="1632318" cy="32495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3726873" y="5041791"/>
              <a:ext cx="1632318" cy="32495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TextBox 15"/>
              <p:cNvSpPr txBox="1"/>
              <p:nvPr/>
            </p:nvSpPr>
            <p:spPr>
              <a:xfrm>
                <a:off x="5048758" y="3142353"/>
                <a:ext cx="2078774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758" y="3142353"/>
                <a:ext cx="2078774" cy="491417"/>
              </a:xfrm>
              <a:prstGeom prst="rect">
                <a:avLst/>
              </a:prstGeom>
              <a:blipFill rotWithShape="1">
                <a:blip r:embed="rId2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TextBox 16"/>
              <p:cNvSpPr txBox="1"/>
              <p:nvPr/>
            </p:nvSpPr>
            <p:spPr>
              <a:xfrm>
                <a:off x="173887" y="2375462"/>
                <a:ext cx="3144451" cy="898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́"/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87" y="2375462"/>
                <a:ext cx="3144451" cy="89864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0" name="TextBox 19"/>
              <p:cNvSpPr txBox="1"/>
              <p:nvPr/>
            </p:nvSpPr>
            <p:spPr>
              <a:xfrm>
                <a:off x="173887" y="1279025"/>
                <a:ext cx="5321329" cy="804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𝑑𝑉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87" y="1279025"/>
                <a:ext cx="5321329" cy="8041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" name="TextBox 21"/>
              <p:cNvSpPr txBox="1"/>
              <p:nvPr/>
            </p:nvSpPr>
            <p:spPr>
              <a:xfrm>
                <a:off x="4046788" y="3956099"/>
                <a:ext cx="1910010" cy="517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88" y="3956099"/>
                <a:ext cx="1910010" cy="5178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4" name="TextBox 23"/>
              <p:cNvSpPr txBox="1"/>
              <p:nvPr/>
            </p:nvSpPr>
            <p:spPr>
              <a:xfrm>
                <a:off x="4483774" y="5467507"/>
                <a:ext cx="98001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774" y="5467507"/>
                <a:ext cx="980012" cy="491417"/>
              </a:xfrm>
              <a:prstGeom prst="rect">
                <a:avLst/>
              </a:prstGeom>
              <a:blipFill rotWithShape="1">
                <a:blip r:embed="rId6"/>
                <a:stretch>
                  <a:fillRect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804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Foraging Arena relationships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226685" y="1600720"/>
                <a:ext cx="3191579" cy="898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́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85" y="1600720"/>
                <a:ext cx="3191579" cy="89864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226685" y="2977359"/>
                <a:ext cx="4123308" cy="932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́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85" y="2977359"/>
                <a:ext cx="4123308" cy="93294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/>
              <p:cNvSpPr txBox="1"/>
              <p:nvPr/>
            </p:nvSpPr>
            <p:spPr>
              <a:xfrm>
                <a:off x="226685" y="4477429"/>
                <a:ext cx="4118628" cy="901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𝑞𝑏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́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85" y="4477429"/>
                <a:ext cx="4118628" cy="90108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810" t="8237" r="2810" b="-83"/>
          <a:stretch/>
        </p:blipFill>
        <p:spPr>
          <a:xfrm>
            <a:off x="4521683" y="3680270"/>
            <a:ext cx="4469866" cy="2673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264" r="3168"/>
          <a:stretch/>
        </p:blipFill>
        <p:spPr>
          <a:xfrm>
            <a:off x="4576545" y="1014810"/>
            <a:ext cx="4360141" cy="26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72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realism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Handling time</a:t>
            </a:r>
          </a:p>
          <a:p>
            <a:r>
              <a:rPr lang="en-US" dirty="0" smtClean="0"/>
              <a:t>Foraging time adjustment</a:t>
            </a:r>
          </a:p>
          <a:p>
            <a:r>
              <a:rPr lang="en-US" dirty="0" smtClean="0"/>
              <a:t>Mediation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38200" y="3432619"/>
            <a:ext cx="3069506" cy="234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95652" y="5773565"/>
            <a:ext cx="71205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classicjacksonarts.com</a:t>
            </a:r>
          </a:p>
        </p:txBody>
      </p:sp>
    </p:spTree>
    <p:extLst>
      <p:ext uri="{BB962C8B-B14F-4D97-AF65-F5344CB8AC3E}">
        <p14:creationId xmlns:p14="http://schemas.microsoft.com/office/powerpoint/2010/main" xmlns="" val="314128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5051871" cy="4525963"/>
          </a:xfrm>
        </p:spPr>
        <p:txBody>
          <a:bodyPr/>
          <a:lstStyle/>
          <a:p>
            <a:r>
              <a:rPr lang="en-US" dirty="0" smtClean="0"/>
              <a:t>Constraint on consumption</a:t>
            </a:r>
          </a:p>
          <a:p>
            <a:pPr lvl="1"/>
            <a:r>
              <a:rPr lang="en-US" dirty="0" smtClean="0"/>
              <a:t>Pursuit</a:t>
            </a:r>
          </a:p>
          <a:p>
            <a:pPr lvl="1"/>
            <a:r>
              <a:rPr lang="en-US" dirty="0" smtClean="0"/>
              <a:t>Capture</a:t>
            </a:r>
          </a:p>
          <a:p>
            <a:pPr lvl="1"/>
            <a:r>
              <a:rPr lang="en-US" dirty="0" smtClean="0"/>
              <a:t>Manipulation</a:t>
            </a:r>
          </a:p>
          <a:p>
            <a:r>
              <a:rPr lang="en-US" dirty="0" smtClean="0"/>
              <a:t>Dynamic state variable</a:t>
            </a:r>
          </a:p>
          <a:p>
            <a:pPr lvl="1"/>
            <a:r>
              <a:rPr lang="en-US" dirty="0" err="1" smtClean="0"/>
              <a:t>QB</a:t>
            </a:r>
            <a:r>
              <a:rPr lang="en-US" baseline="-25000" dirty="0" err="1" smtClean="0"/>
              <a:t>max</a:t>
            </a:r>
            <a:r>
              <a:rPr lang="en-US" dirty="0" err="1" smtClean="0"/>
              <a:t>:QB</a:t>
            </a:r>
            <a:r>
              <a:rPr lang="en-US" baseline="30000" dirty="0" smtClean="0"/>
              <a:t>*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54063" y="5214346"/>
            <a:ext cx="3574788" cy="89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5349430" y="1929782"/>
                <a:ext cx="3269357" cy="588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430" y="1929782"/>
                <a:ext cx="3269357" cy="5887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5349430" y="2974233"/>
                <a:ext cx="3744679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=1+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𝑘𝑗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𝑘𝑗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430" y="2974233"/>
                <a:ext cx="3744679" cy="11378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9473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Foraging Time Adjustment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to increase/decrease time spent foraging to maintain a stable consumption rate</a:t>
            </a:r>
          </a:p>
          <a:p>
            <a:r>
              <a:rPr lang="en-US" dirty="0" smtClean="0"/>
              <a:t>Increase/decrease exposure to predation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2694074" y="3677324"/>
                <a:ext cx="5989075" cy="921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𝑜𝑙𝑑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𝑞𝑏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𝑝𝑖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𝑞𝑏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𝑝𝑖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074" y="3677324"/>
                <a:ext cx="5989075" cy="92153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758" y="3347627"/>
            <a:ext cx="2406745" cy="248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681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Trophic 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 effects of one group on another</a:t>
            </a:r>
          </a:p>
          <a:p>
            <a:pPr lvl="1"/>
            <a:r>
              <a:rPr lang="en-US" dirty="0" smtClean="0"/>
              <a:t>Protection for juveniles</a:t>
            </a:r>
          </a:p>
          <a:p>
            <a:pPr lvl="1"/>
            <a:r>
              <a:rPr lang="en-US" dirty="0" smtClean="0"/>
              <a:t>Impact on search rates</a:t>
            </a:r>
          </a:p>
          <a:p>
            <a:pPr lvl="1"/>
            <a:r>
              <a:rPr lang="en-US" dirty="0" smtClean="0"/>
              <a:t>Unique foraging arenas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 descr="http://www.nefsc.noaa.gov/press_release/2012/SciSpot/SS1208/images/img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" t="19116" r="19422" b="25004"/>
          <a:stretch/>
        </p:blipFill>
        <p:spPr bwMode="auto">
          <a:xfrm>
            <a:off x="2316227" y="3903215"/>
            <a:ext cx="4496430" cy="234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969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Realistic consumption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1477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Original consumption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“Realistic” consumption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Where T is foraging time, S is a seasonal mediation, M is trophic mediation, and D is handling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2969884" y="1744303"/>
                <a:ext cx="3191579" cy="898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́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84" y="1744303"/>
                <a:ext cx="3191579" cy="8986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1587655" y="3680160"/>
                <a:ext cx="5940921" cy="908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́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655" y="3680160"/>
                <a:ext cx="5940921" cy="9085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3840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Vulnerability</a:t>
            </a:r>
          </a:p>
          <a:p>
            <a:r>
              <a:rPr lang="en-US" dirty="0" smtClean="0"/>
              <a:t>Max relative feeding time</a:t>
            </a:r>
          </a:p>
          <a:p>
            <a:r>
              <a:rPr lang="en-US" dirty="0" smtClean="0"/>
              <a:t>Feeding time adjustment rate</a:t>
            </a:r>
          </a:p>
          <a:p>
            <a:pPr marL="342900" lvl="1" indent="-342900"/>
            <a:r>
              <a:rPr lang="en-US" dirty="0" err="1"/>
              <a:t>QB</a:t>
            </a:r>
            <a:r>
              <a:rPr lang="en-US" baseline="-25000" dirty="0" err="1"/>
              <a:t>max</a:t>
            </a:r>
            <a:r>
              <a:rPr lang="en-US" dirty="0" err="1"/>
              <a:t>:QB</a:t>
            </a:r>
            <a:r>
              <a:rPr lang="en-US" baseline="30000" dirty="0"/>
              <a:t>*</a:t>
            </a:r>
            <a:r>
              <a:rPr lang="en-US" dirty="0"/>
              <a:t> </a:t>
            </a:r>
            <a:r>
              <a:rPr lang="en-US" dirty="0" smtClean="0"/>
              <a:t>(handling time)</a:t>
            </a:r>
          </a:p>
          <a:p>
            <a:pPr marL="342900" lvl="1" indent="-342900"/>
            <a:r>
              <a:rPr lang="en-US" dirty="0" smtClean="0"/>
              <a:t>Any mediating forcing functions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871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 ontogenetic shifts</a:t>
            </a:r>
          </a:p>
          <a:p>
            <a:r>
              <a:rPr lang="en-US" dirty="0" err="1" smtClean="0"/>
              <a:t>Deriso-Schnute</a:t>
            </a:r>
            <a:r>
              <a:rPr lang="en-US" dirty="0" smtClean="0"/>
              <a:t> delay-difference model</a:t>
            </a:r>
          </a:p>
          <a:p>
            <a:r>
              <a:rPr lang="en-US" dirty="0" smtClean="0"/>
              <a:t>Tracks numbers and biomass</a:t>
            </a:r>
          </a:p>
          <a:p>
            <a:r>
              <a:rPr lang="en-US" dirty="0" smtClean="0"/>
              <a:t>Can create as many stanzas as 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882123"/>
            <a:ext cx="37528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389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388"/>
          <a:stretch/>
        </p:blipFill>
        <p:spPr bwMode="auto">
          <a:xfrm>
            <a:off x="1586974" y="3195692"/>
            <a:ext cx="6288507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194" name="Picture 2" descr="http://mediad.publicbroadcasting.net/p/mpbn/files/201410/Gulf_of_Maine_Co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8215" y="1552889"/>
            <a:ext cx="23622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d.publicbroadcasting.net/p/mpbn/files/201410/Gulf_of_Maine_Co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5681019" y="1635932"/>
            <a:ext cx="2087603" cy="126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457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51782E-6 L 0.48941 -1.5178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6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819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51782E-6 L -0.12656 0.08816 C -0.15312 0.10805 -0.1927 0.11893 -0.23402 0.11893 C -0.28125 0.11893 -0.31892 0.10805 -0.34548 0.08816 L -0.47187 -1.51782E-6 " pathEditMode="relative" rAng="0" ptsTypes="FffFF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59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Ecosystem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4084572" cy="4525963"/>
          </a:xfrm>
        </p:spPr>
        <p:txBody>
          <a:bodyPr/>
          <a:lstStyle/>
          <a:p>
            <a:r>
              <a:rPr lang="en-US" dirty="0" smtClean="0"/>
              <a:t>Provide context and understanding</a:t>
            </a:r>
          </a:p>
          <a:p>
            <a:r>
              <a:rPr lang="en-US" dirty="0" smtClean="0"/>
              <a:t>Mostly strategic advice</a:t>
            </a:r>
          </a:p>
          <a:p>
            <a:r>
              <a:rPr lang="en-US" dirty="0" smtClean="0"/>
              <a:t>Limited tactical </a:t>
            </a:r>
            <a:r>
              <a:rPr lang="en-US" dirty="0"/>
              <a:t>a</a:t>
            </a:r>
            <a:r>
              <a:rPr lang="en-US" dirty="0" smtClean="0"/>
              <a:t>dvice</a:t>
            </a:r>
          </a:p>
          <a:p>
            <a:r>
              <a:rPr lang="en-US" dirty="0" smtClean="0"/>
              <a:t>Complement not replace single-species models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80030" y="1833990"/>
            <a:ext cx="4456113" cy="31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4137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Length of stanzas (months)</a:t>
            </a:r>
          </a:p>
          <a:p>
            <a:r>
              <a:rPr lang="en-US" dirty="0"/>
              <a:t>Z per stanza</a:t>
            </a:r>
          </a:p>
          <a:p>
            <a:r>
              <a:rPr lang="en-US" dirty="0"/>
              <a:t>Von </a:t>
            </a:r>
            <a:r>
              <a:rPr lang="en-US" dirty="0" err="1"/>
              <a:t>Bertalanffy</a:t>
            </a:r>
            <a:r>
              <a:rPr lang="en-US" dirty="0"/>
              <a:t> K</a:t>
            </a:r>
          </a:p>
          <a:p>
            <a:r>
              <a:rPr lang="en-US" dirty="0"/>
              <a:t>Relative weight at maturity (</a:t>
            </a:r>
            <a:r>
              <a:rPr lang="en-US" dirty="0" err="1"/>
              <a:t>W</a:t>
            </a:r>
            <a:r>
              <a:rPr lang="en-US" baseline="-25000" dirty="0" err="1"/>
              <a:t>mat</a:t>
            </a:r>
            <a:r>
              <a:rPr lang="en-US" dirty="0"/>
              <a:t>/</a:t>
            </a:r>
            <a:r>
              <a:rPr lang="en-US" dirty="0" err="1"/>
              <a:t>W</a:t>
            </a:r>
            <a:r>
              <a:rPr lang="en-US" baseline="-25000" dirty="0" err="1"/>
              <a:t>inf</a:t>
            </a:r>
            <a:r>
              <a:rPr lang="en-US" dirty="0" smtClean="0"/>
              <a:t>)</a:t>
            </a:r>
          </a:p>
          <a:p>
            <a:r>
              <a:rPr lang="en-US" dirty="0" smtClean="0"/>
              <a:t>Only need B and QB for leading stanza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50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4109047" cy="4525963"/>
          </a:xfrm>
        </p:spPr>
        <p:txBody>
          <a:bodyPr/>
          <a:lstStyle/>
          <a:p>
            <a:r>
              <a:rPr lang="en-US" dirty="0" smtClean="0"/>
              <a:t>Relative numbers</a:t>
            </a:r>
            <a:endParaRPr lang="en-US" dirty="0"/>
          </a:p>
          <a:p>
            <a:pPr lvl="1"/>
            <a:r>
              <a:rPr lang="en-US" dirty="0" smtClean="0"/>
              <a:t>where l</a:t>
            </a:r>
            <a:r>
              <a:rPr lang="en-US" baseline="-25000" dirty="0" smtClean="0"/>
              <a:t>a</a:t>
            </a:r>
            <a:r>
              <a:rPr lang="en-US" dirty="0" smtClean="0"/>
              <a:t> is population growth rate-corrected survivorship</a:t>
            </a:r>
          </a:p>
          <a:p>
            <a:pPr lvl="1"/>
            <a:endParaRPr lang="en-US" dirty="0"/>
          </a:p>
          <a:p>
            <a:r>
              <a:rPr lang="en-US" dirty="0" smtClean="0"/>
              <a:t>Relative biomass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5714744" y="1079225"/>
                <a:ext cx="1764394" cy="983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44" y="1079225"/>
                <a:ext cx="1764394" cy="9831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4958864" y="2542937"/>
                <a:ext cx="3276153" cy="549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𝐵𝐴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/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864" y="2542937"/>
                <a:ext cx="3276153" cy="5499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4909492" y="3706721"/>
                <a:ext cx="3374898" cy="1237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492" y="3706721"/>
                <a:ext cx="3374898" cy="123764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5080723" y="5378077"/>
                <a:ext cx="30324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723" y="5378077"/>
                <a:ext cx="3032433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0582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relative to get actual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042367"/>
          </a:xfrm>
        </p:spPr>
        <p:txBody>
          <a:bodyPr>
            <a:normAutofit/>
          </a:bodyPr>
          <a:lstStyle/>
          <a:p>
            <a:r>
              <a:rPr lang="en-US" dirty="0" smtClean="0"/>
              <a:t>Calculated total biomass using ‘leading’ stanza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Use total biomass to calculate stanza biomass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 process for consumption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910622" y="1826653"/>
                <a:ext cx="2409762" cy="1033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𝐵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𝑙𝑒𝑎𝑑𝑖𝑛𝑔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𝑙𝑒𝑎𝑑𝑖𝑛𝑔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22" y="1826653"/>
                <a:ext cx="2409762" cy="103368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1246547" y="3831412"/>
                <a:ext cx="17379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 </m:t>
                      </m:r>
                      <m:r>
                        <a:rPr lang="en-US" sz="28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547" y="3831412"/>
                <a:ext cx="1737912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1103847" y="5433500"/>
                <a:ext cx="2023311" cy="539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2/3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47" y="5433500"/>
                <a:ext cx="2023311" cy="5393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93196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Fecundity assumed proportional to body weight</a:t>
            </a:r>
          </a:p>
          <a:p>
            <a:r>
              <a:rPr lang="en-US" dirty="0" smtClean="0"/>
              <a:t>Size-numbers-dependent monthly egg production used to predict changes in recruitment to age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172" name="Picture 4" descr="https://jimdaleywrites.files.wordpress.com/2015/12/2520d2f4998bbea7702fd180e774bc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1891" y="3461118"/>
            <a:ext cx="3819070" cy="255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58675" y="6011969"/>
            <a:ext cx="62228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jimdaleywrites.com</a:t>
            </a:r>
          </a:p>
        </p:txBody>
      </p:sp>
    </p:spTree>
    <p:extLst>
      <p:ext uri="{BB962C8B-B14F-4D97-AF65-F5344CB8AC3E}">
        <p14:creationId xmlns:p14="http://schemas.microsoft.com/office/powerpoint/2010/main" xmlns="" val="30889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Differential equations solved through numerical integration</a:t>
            </a:r>
          </a:p>
          <a:p>
            <a:pPr lvl="1"/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order </a:t>
            </a:r>
            <a:r>
              <a:rPr lang="en-US" dirty="0" err="1" smtClean="0"/>
              <a:t>Runge-Kutta</a:t>
            </a:r>
            <a:endParaRPr lang="en-US" dirty="0" smtClean="0"/>
          </a:p>
          <a:p>
            <a:pPr lvl="1"/>
            <a:r>
              <a:rPr lang="en-US" dirty="0" smtClean="0"/>
              <a:t>Adams-</a:t>
            </a:r>
            <a:r>
              <a:rPr lang="en-US" dirty="0" err="1" smtClean="0"/>
              <a:t>Bashforth</a:t>
            </a:r>
            <a:endParaRPr lang="en-US" dirty="0" smtClean="0"/>
          </a:p>
          <a:p>
            <a:r>
              <a:rPr lang="en-US" dirty="0" smtClean="0"/>
              <a:t>Requires short time steps (1 month)</a:t>
            </a:r>
          </a:p>
          <a:p>
            <a:r>
              <a:rPr lang="en-US" dirty="0" smtClean="0"/>
              <a:t>Split out groups likely to remain at equilibrium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0588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Speed-splitting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with turnover faster than the time step are likely to stay at relative equilibrium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3359098" y="2514477"/>
                <a:ext cx="2408993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𝐼</m:t>
                      </m:r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r>
                        <a:rPr lang="en-US" sz="2800" b="0" i="1" smtClean="0">
                          <a:latin typeface="Cambria Math"/>
                        </a:rPr>
                        <m:t>𝑍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098" y="2514477"/>
                <a:ext cx="2408993" cy="9103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3918257" y="3889437"/>
                <a:ext cx="1290674" cy="896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𝐼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257" y="3889437"/>
                <a:ext cx="1290674" cy="8961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://vignette3.wikia.nocookie.net/russmarrs2-rise-of-sqeegee/images/8/87/Sheldon_J._Plankton.jpg/revision/latest?cb=201408030051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022" y="3572461"/>
            <a:ext cx="1921977" cy="24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92652" y="6063104"/>
            <a:ext cx="106471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russmarrs2-rise-of-sqeegee.wikia.com</a:t>
            </a:r>
          </a:p>
        </p:txBody>
      </p:sp>
    </p:spTree>
    <p:extLst>
      <p:ext uri="{BB962C8B-B14F-4D97-AF65-F5344CB8AC3E}">
        <p14:creationId xmlns:p14="http://schemas.microsoft.com/office/powerpoint/2010/main" xmlns="" val="13510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to fully represent natural dynamics</a:t>
            </a:r>
          </a:p>
          <a:p>
            <a:r>
              <a:rPr lang="en-US" dirty="0" smtClean="0"/>
              <a:t>Should be able to reproduce correct direction/order of magnitude perturbations</a:t>
            </a:r>
          </a:p>
          <a:p>
            <a:r>
              <a:rPr lang="en-US" dirty="0" smtClean="0"/>
              <a:t>Values of the predicted outcomes are relative to each other especially those that impact policy choice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EwE</a:t>
            </a:r>
            <a:r>
              <a:rPr lang="en-US" dirty="0" smtClean="0"/>
              <a:t> time series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EwE</a:t>
            </a:r>
            <a:r>
              <a:rPr lang="en-US" dirty="0" smtClean="0"/>
              <a:t> software has built-in fitting routines</a:t>
            </a:r>
          </a:p>
          <a:p>
            <a:r>
              <a:rPr lang="en-US" dirty="0" smtClean="0"/>
              <a:t>Often necessary to include fisheries and environmental drivers to fit models</a:t>
            </a:r>
          </a:p>
          <a:p>
            <a:r>
              <a:rPr lang="en-US" dirty="0" smtClean="0"/>
              <a:t>Unfortunately, </a:t>
            </a:r>
            <a:r>
              <a:rPr lang="en-US" dirty="0" err="1" smtClean="0"/>
              <a:t>Rpath</a:t>
            </a:r>
            <a:r>
              <a:rPr lang="en-US" dirty="0" smtClean="0"/>
              <a:t> is not set up to fit data yet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Anchovy Bay </a:t>
            </a:r>
            <a:r>
              <a:rPr lang="en-US" dirty="0" err="1" smtClean="0"/>
              <a:t>Ecopath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Create an </a:t>
            </a:r>
            <a:r>
              <a:rPr lang="en-US" dirty="0" err="1" smtClean="0"/>
              <a:t>Ecosim</a:t>
            </a:r>
            <a:r>
              <a:rPr lang="en-US" dirty="0" smtClean="0"/>
              <a:t> scenario</a:t>
            </a:r>
          </a:p>
          <a:p>
            <a:r>
              <a:rPr lang="en-US" dirty="0" smtClean="0"/>
              <a:t>Test simple strategies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54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Ecopath</a:t>
            </a:r>
            <a:r>
              <a:rPr lang="en-US" dirty="0" smtClean="0"/>
              <a:t> with </a:t>
            </a:r>
            <a:r>
              <a:rPr lang="en-US" dirty="0" err="1" smtClean="0"/>
              <a:t>Ecosim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Ecopath</a:t>
            </a:r>
            <a:r>
              <a:rPr lang="en-US" dirty="0" smtClean="0"/>
              <a:t> - Food web modeling framework developed by </a:t>
            </a:r>
            <a:r>
              <a:rPr lang="en-US" dirty="0" err="1" smtClean="0"/>
              <a:t>Polovina</a:t>
            </a:r>
            <a:r>
              <a:rPr lang="en-US" dirty="0" smtClean="0"/>
              <a:t> (1984) and refined by Christensen and </a:t>
            </a:r>
            <a:r>
              <a:rPr lang="en-US" dirty="0" err="1" smtClean="0"/>
              <a:t>Pauly</a:t>
            </a:r>
            <a:r>
              <a:rPr lang="en-US" dirty="0" smtClean="0"/>
              <a:t> (1992)</a:t>
            </a:r>
          </a:p>
          <a:p>
            <a:r>
              <a:rPr lang="en-US" dirty="0" err="1" smtClean="0"/>
              <a:t>Ecosim</a:t>
            </a:r>
            <a:r>
              <a:rPr lang="en-US" dirty="0" smtClean="0"/>
              <a:t> – Dynamic simulation developed by Walters et al. (1997)</a:t>
            </a:r>
          </a:p>
          <a:p>
            <a:r>
              <a:rPr lang="en-US" dirty="0" err="1" smtClean="0"/>
              <a:t>Ecospace</a:t>
            </a:r>
            <a:r>
              <a:rPr lang="en-US" dirty="0" smtClean="0"/>
              <a:t> – Spatial dynamic simulations developed by Walters et al. (1999)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360909" y="4499671"/>
            <a:ext cx="1949614" cy="1696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981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</p:spPr>
        <p:txBody>
          <a:bodyPr/>
          <a:lstStyle/>
          <a:p>
            <a:r>
              <a:rPr lang="en-US" dirty="0" smtClean="0"/>
              <a:t>Best use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/>
          <a:p>
            <a:r>
              <a:rPr lang="en-US" dirty="0" smtClean="0"/>
              <a:t>Identify and quantify major energy flows in the ecosystem</a:t>
            </a:r>
          </a:p>
          <a:p>
            <a:r>
              <a:rPr lang="en-US" dirty="0" smtClean="0"/>
              <a:t>Describe ecosystem resources and their interactions</a:t>
            </a:r>
          </a:p>
          <a:p>
            <a:r>
              <a:rPr lang="en-US" dirty="0" smtClean="0"/>
              <a:t>Evaluate the ecosystem effects of fishing or environmental changes</a:t>
            </a:r>
          </a:p>
          <a:p>
            <a:r>
              <a:rPr lang="en-US" dirty="0" smtClean="0"/>
              <a:t>Explore management policy option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9885" y="5871808"/>
            <a:ext cx="207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Plaganyi</a:t>
            </a:r>
            <a:r>
              <a:rPr lang="en-US" dirty="0" smtClean="0"/>
              <a:t>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40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Ecosim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mass-balance (</a:t>
            </a:r>
            <a:r>
              <a:rPr lang="en-US" dirty="0" err="1" smtClean="0"/>
              <a:t>Ecopath</a:t>
            </a:r>
            <a:r>
              <a:rPr lang="en-US" dirty="0" smtClean="0"/>
              <a:t>) for initial state</a:t>
            </a:r>
          </a:p>
          <a:p>
            <a:r>
              <a:rPr lang="en-US" dirty="0" smtClean="0"/>
              <a:t>Time dynamic simulation</a:t>
            </a:r>
          </a:p>
          <a:p>
            <a:r>
              <a:rPr lang="en-US" dirty="0"/>
              <a:t>Utilizes ‘Foraging Arena Theory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Includes both biomass and size-structure dynamics</a:t>
            </a:r>
          </a:p>
          <a:p>
            <a:r>
              <a:rPr lang="en-US" dirty="0" smtClean="0"/>
              <a:t>Variable speed splitting</a:t>
            </a:r>
          </a:p>
          <a:p>
            <a:pPr lvl="1"/>
            <a:r>
              <a:rPr lang="en-US" dirty="0" smtClean="0"/>
              <a:t>‘Fast’ equilibrium (phytoplankton/zooplankton)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56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Biomass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Series of coupled differential equations</a:t>
            </a:r>
          </a:p>
          <a:p>
            <a:r>
              <a:rPr lang="en-US" dirty="0" smtClean="0"/>
              <a:t>Based on </a:t>
            </a:r>
            <a:r>
              <a:rPr lang="en-US" dirty="0" err="1" smtClean="0"/>
              <a:t>Ecopath’s</a:t>
            </a:r>
            <a:r>
              <a:rPr lang="en-US" dirty="0" smtClean="0"/>
              <a:t> master equation for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159361" y="2943406"/>
                <a:ext cx="8825942" cy="1288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𝑘𝑖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𝑖𝑓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61" y="2943406"/>
                <a:ext cx="8825942" cy="128868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31019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012138"/>
          </a:xfrm>
        </p:spPr>
        <p:txBody>
          <a:bodyPr>
            <a:normAutofit/>
          </a:bodyPr>
          <a:lstStyle/>
          <a:p>
            <a:r>
              <a:rPr lang="en-US" dirty="0" smtClean="0"/>
              <a:t>Classical food web models assumed “mass action” principles</a:t>
            </a:r>
          </a:p>
          <a:p>
            <a:r>
              <a:rPr lang="en-US" dirty="0" smtClean="0"/>
              <a:t>Works for few, weak trophic interactions</a:t>
            </a:r>
          </a:p>
          <a:p>
            <a:r>
              <a:rPr lang="en-US" dirty="0" smtClean="0"/>
              <a:t>When applied to whole ecosystems</a:t>
            </a:r>
          </a:p>
          <a:p>
            <a:pPr lvl="1"/>
            <a:r>
              <a:rPr lang="en-US" dirty="0" smtClean="0"/>
              <a:t>Strong “top-down” control</a:t>
            </a:r>
          </a:p>
          <a:p>
            <a:pPr lvl="1"/>
            <a:r>
              <a:rPr lang="en-US" dirty="0" smtClean="0"/>
              <a:t>Predictions of dynamic instability</a:t>
            </a:r>
          </a:p>
          <a:p>
            <a:pPr lvl="1"/>
            <a:r>
              <a:rPr lang="en-US" dirty="0" smtClean="0"/>
              <a:t>Unstable community structure – loss of biodiversity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55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/>
          <p:cNvSpPr/>
          <p:nvPr/>
        </p:nvSpPr>
        <p:spPr>
          <a:xfrm>
            <a:off x="867656" y="1229416"/>
            <a:ext cx="7549468" cy="4315061"/>
          </a:xfrm>
          <a:prstGeom prst="cube">
            <a:avLst>
              <a:gd name="adj" fmla="val 213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33850" y="2707949"/>
            <a:ext cx="5405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95227" y="4240122"/>
            <a:ext cx="5405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60790" y="2255263"/>
            <a:ext cx="5405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63530" y="3488223"/>
            <a:ext cx="5405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18736" y="2336462"/>
            <a:ext cx="3529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28483" y="4016125"/>
            <a:ext cx="3529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89210" y="3571349"/>
            <a:ext cx="3529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107809" y="2619601"/>
            <a:ext cx="3529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778" y="2313866"/>
            <a:ext cx="3529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52309" y="2491070"/>
            <a:ext cx="3529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75289" y="3655347"/>
            <a:ext cx="3529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594070" y="2026342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64669" y="270033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82094" y="3185017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43757" y="2316009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74558" y="209938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27170" y="2976543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88449" y="4681143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49798" y="3863613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23833" y="4826353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961408" y="2921238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653907" y="2840038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822657" y="2151371"/>
            <a:ext cx="3815954" cy="3480356"/>
          </a:xfrm>
          <a:custGeom>
            <a:avLst/>
            <a:gdLst>
              <a:gd name="connsiteX0" fmla="*/ 37442 w 3815954"/>
              <a:gd name="connsiteY0" fmla="*/ 0 h 3480356"/>
              <a:gd name="connsiteX1" fmla="*/ 37442 w 3815954"/>
              <a:gd name="connsiteY1" fmla="*/ 0 h 3480356"/>
              <a:gd name="connsiteX2" fmla="*/ 113012 w 3815954"/>
              <a:gd name="connsiteY2" fmla="*/ 52899 h 3480356"/>
              <a:gd name="connsiteX3" fmla="*/ 128126 w 3815954"/>
              <a:gd name="connsiteY3" fmla="*/ 75570 h 3480356"/>
              <a:gd name="connsiteX4" fmla="*/ 150797 w 3815954"/>
              <a:gd name="connsiteY4" fmla="*/ 83128 h 3480356"/>
              <a:gd name="connsiteX5" fmla="*/ 181025 w 3815954"/>
              <a:gd name="connsiteY5" fmla="*/ 128470 h 3480356"/>
              <a:gd name="connsiteX6" fmla="*/ 196139 w 3815954"/>
              <a:gd name="connsiteY6" fmla="*/ 173812 h 3480356"/>
              <a:gd name="connsiteX7" fmla="*/ 203696 w 3815954"/>
              <a:gd name="connsiteY7" fmla="*/ 204040 h 3480356"/>
              <a:gd name="connsiteX8" fmla="*/ 233925 w 3815954"/>
              <a:gd name="connsiteY8" fmla="*/ 249382 h 3480356"/>
              <a:gd name="connsiteX9" fmla="*/ 241482 w 3815954"/>
              <a:gd name="connsiteY9" fmla="*/ 279610 h 3480356"/>
              <a:gd name="connsiteX10" fmla="*/ 256596 w 3815954"/>
              <a:gd name="connsiteY10" fmla="*/ 324952 h 3480356"/>
              <a:gd name="connsiteX11" fmla="*/ 264153 w 3815954"/>
              <a:gd name="connsiteY11" fmla="*/ 347623 h 3480356"/>
              <a:gd name="connsiteX12" fmla="*/ 271710 w 3815954"/>
              <a:gd name="connsiteY12" fmla="*/ 377851 h 3480356"/>
              <a:gd name="connsiteX13" fmla="*/ 286824 w 3815954"/>
              <a:gd name="connsiteY13" fmla="*/ 400523 h 3480356"/>
              <a:gd name="connsiteX14" fmla="*/ 301938 w 3815954"/>
              <a:gd name="connsiteY14" fmla="*/ 445865 h 3480356"/>
              <a:gd name="connsiteX15" fmla="*/ 317052 w 3815954"/>
              <a:gd name="connsiteY15" fmla="*/ 468536 h 3480356"/>
              <a:gd name="connsiteX16" fmla="*/ 332166 w 3815954"/>
              <a:gd name="connsiteY16" fmla="*/ 513878 h 3480356"/>
              <a:gd name="connsiteX17" fmla="*/ 362394 w 3815954"/>
              <a:gd name="connsiteY17" fmla="*/ 559220 h 3480356"/>
              <a:gd name="connsiteX18" fmla="*/ 377508 w 3815954"/>
              <a:gd name="connsiteY18" fmla="*/ 581891 h 3480356"/>
              <a:gd name="connsiteX19" fmla="*/ 392622 w 3815954"/>
              <a:gd name="connsiteY19" fmla="*/ 627233 h 3480356"/>
              <a:gd name="connsiteX20" fmla="*/ 400179 w 3815954"/>
              <a:gd name="connsiteY20" fmla="*/ 649904 h 3480356"/>
              <a:gd name="connsiteX21" fmla="*/ 430407 w 3815954"/>
              <a:gd name="connsiteY21" fmla="*/ 695247 h 3480356"/>
              <a:gd name="connsiteX22" fmla="*/ 445521 w 3815954"/>
              <a:gd name="connsiteY22" fmla="*/ 725475 h 3480356"/>
              <a:gd name="connsiteX23" fmla="*/ 453078 w 3815954"/>
              <a:gd name="connsiteY23" fmla="*/ 748146 h 3480356"/>
              <a:gd name="connsiteX24" fmla="*/ 468192 w 3815954"/>
              <a:gd name="connsiteY24" fmla="*/ 770817 h 3480356"/>
              <a:gd name="connsiteX25" fmla="*/ 475749 w 3815954"/>
              <a:gd name="connsiteY25" fmla="*/ 793488 h 3480356"/>
              <a:gd name="connsiteX26" fmla="*/ 498420 w 3815954"/>
              <a:gd name="connsiteY26" fmla="*/ 801045 h 3480356"/>
              <a:gd name="connsiteX27" fmla="*/ 513534 w 3815954"/>
              <a:gd name="connsiteY27" fmla="*/ 823716 h 3480356"/>
              <a:gd name="connsiteX28" fmla="*/ 558877 w 3815954"/>
              <a:gd name="connsiteY28" fmla="*/ 861501 h 3480356"/>
              <a:gd name="connsiteX29" fmla="*/ 596662 w 3815954"/>
              <a:gd name="connsiteY29" fmla="*/ 906843 h 3480356"/>
              <a:gd name="connsiteX30" fmla="*/ 611776 w 3815954"/>
              <a:gd name="connsiteY30" fmla="*/ 929514 h 3480356"/>
              <a:gd name="connsiteX31" fmla="*/ 657118 w 3815954"/>
              <a:gd name="connsiteY31" fmla="*/ 952185 h 3480356"/>
              <a:gd name="connsiteX32" fmla="*/ 702460 w 3815954"/>
              <a:gd name="connsiteY32" fmla="*/ 989970 h 3480356"/>
              <a:gd name="connsiteX33" fmla="*/ 747802 w 3815954"/>
              <a:gd name="connsiteY33" fmla="*/ 1012642 h 3480356"/>
              <a:gd name="connsiteX34" fmla="*/ 762916 w 3815954"/>
              <a:gd name="connsiteY34" fmla="*/ 1035313 h 3480356"/>
              <a:gd name="connsiteX35" fmla="*/ 785587 w 3815954"/>
              <a:gd name="connsiteY35" fmla="*/ 1042870 h 3480356"/>
              <a:gd name="connsiteX36" fmla="*/ 853601 w 3815954"/>
              <a:gd name="connsiteY36" fmla="*/ 1073098 h 3480356"/>
              <a:gd name="connsiteX37" fmla="*/ 898943 w 3815954"/>
              <a:gd name="connsiteY37" fmla="*/ 1095769 h 3480356"/>
              <a:gd name="connsiteX38" fmla="*/ 944285 w 3815954"/>
              <a:gd name="connsiteY38" fmla="*/ 1110883 h 3480356"/>
              <a:gd name="connsiteX39" fmla="*/ 966956 w 3815954"/>
              <a:gd name="connsiteY39" fmla="*/ 1118440 h 3480356"/>
              <a:gd name="connsiteX40" fmla="*/ 1065197 w 3815954"/>
              <a:gd name="connsiteY40" fmla="*/ 1125997 h 3480356"/>
              <a:gd name="connsiteX41" fmla="*/ 1095425 w 3815954"/>
              <a:gd name="connsiteY41" fmla="*/ 1118440 h 3480356"/>
              <a:gd name="connsiteX42" fmla="*/ 1140767 w 3815954"/>
              <a:gd name="connsiteY42" fmla="*/ 1103326 h 3480356"/>
              <a:gd name="connsiteX43" fmla="*/ 1329693 w 3815954"/>
              <a:gd name="connsiteY43" fmla="*/ 1110883 h 3480356"/>
              <a:gd name="connsiteX44" fmla="*/ 1458163 w 3815954"/>
              <a:gd name="connsiteY44" fmla="*/ 1103326 h 3480356"/>
              <a:gd name="connsiteX45" fmla="*/ 1480834 w 3815954"/>
              <a:gd name="connsiteY45" fmla="*/ 1095769 h 3480356"/>
              <a:gd name="connsiteX46" fmla="*/ 1609303 w 3815954"/>
              <a:gd name="connsiteY46" fmla="*/ 1088212 h 3480356"/>
              <a:gd name="connsiteX47" fmla="*/ 1647088 w 3815954"/>
              <a:gd name="connsiteY47" fmla="*/ 1073098 h 3480356"/>
              <a:gd name="connsiteX48" fmla="*/ 1669759 w 3815954"/>
              <a:gd name="connsiteY48" fmla="*/ 1080655 h 3480356"/>
              <a:gd name="connsiteX49" fmla="*/ 1873799 w 3815954"/>
              <a:gd name="connsiteY49" fmla="*/ 1088212 h 3480356"/>
              <a:gd name="connsiteX50" fmla="*/ 2002268 w 3815954"/>
              <a:gd name="connsiteY50" fmla="*/ 1103326 h 3480356"/>
              <a:gd name="connsiteX51" fmla="*/ 2024939 w 3815954"/>
              <a:gd name="connsiteY51" fmla="*/ 1118440 h 3480356"/>
              <a:gd name="connsiteX52" fmla="*/ 2055167 w 3815954"/>
              <a:gd name="connsiteY52" fmla="*/ 1125997 h 3480356"/>
              <a:gd name="connsiteX53" fmla="*/ 2100510 w 3815954"/>
              <a:gd name="connsiteY53" fmla="*/ 1156225 h 3480356"/>
              <a:gd name="connsiteX54" fmla="*/ 2123181 w 3815954"/>
              <a:gd name="connsiteY54" fmla="*/ 1171339 h 3480356"/>
              <a:gd name="connsiteX55" fmla="*/ 2138295 w 3815954"/>
              <a:gd name="connsiteY55" fmla="*/ 1194010 h 3480356"/>
              <a:gd name="connsiteX56" fmla="*/ 2160966 w 3815954"/>
              <a:gd name="connsiteY56" fmla="*/ 1209124 h 3480356"/>
              <a:gd name="connsiteX57" fmla="*/ 2191194 w 3815954"/>
              <a:gd name="connsiteY57" fmla="*/ 1254466 h 3480356"/>
              <a:gd name="connsiteX58" fmla="*/ 2206308 w 3815954"/>
              <a:gd name="connsiteY58" fmla="*/ 1277137 h 3480356"/>
              <a:gd name="connsiteX59" fmla="*/ 2228979 w 3815954"/>
              <a:gd name="connsiteY59" fmla="*/ 1314923 h 3480356"/>
              <a:gd name="connsiteX60" fmla="*/ 2266764 w 3815954"/>
              <a:gd name="connsiteY60" fmla="*/ 1382936 h 3480356"/>
              <a:gd name="connsiteX61" fmla="*/ 2281878 w 3815954"/>
              <a:gd name="connsiteY61" fmla="*/ 1405607 h 3480356"/>
              <a:gd name="connsiteX62" fmla="*/ 2312106 w 3815954"/>
              <a:gd name="connsiteY62" fmla="*/ 1420721 h 3480356"/>
              <a:gd name="connsiteX63" fmla="*/ 2357448 w 3815954"/>
              <a:gd name="connsiteY63" fmla="*/ 1466063 h 3480356"/>
              <a:gd name="connsiteX64" fmla="*/ 2387677 w 3815954"/>
              <a:gd name="connsiteY64" fmla="*/ 1534076 h 3480356"/>
              <a:gd name="connsiteX65" fmla="*/ 2425462 w 3815954"/>
              <a:gd name="connsiteY65" fmla="*/ 1609647 h 3480356"/>
              <a:gd name="connsiteX66" fmla="*/ 2425462 w 3815954"/>
              <a:gd name="connsiteY66" fmla="*/ 1609647 h 3480356"/>
              <a:gd name="connsiteX67" fmla="*/ 2455690 w 3815954"/>
              <a:gd name="connsiteY67" fmla="*/ 1700331 h 3480356"/>
              <a:gd name="connsiteX68" fmla="*/ 2463247 w 3815954"/>
              <a:gd name="connsiteY68" fmla="*/ 1723002 h 3480356"/>
              <a:gd name="connsiteX69" fmla="*/ 2470804 w 3815954"/>
              <a:gd name="connsiteY69" fmla="*/ 1745673 h 3480356"/>
              <a:gd name="connsiteX70" fmla="*/ 2493475 w 3815954"/>
              <a:gd name="connsiteY70" fmla="*/ 1791015 h 3480356"/>
              <a:gd name="connsiteX71" fmla="*/ 2501032 w 3815954"/>
              <a:gd name="connsiteY71" fmla="*/ 1821243 h 3480356"/>
              <a:gd name="connsiteX72" fmla="*/ 2508589 w 3815954"/>
              <a:gd name="connsiteY72" fmla="*/ 1843914 h 3480356"/>
              <a:gd name="connsiteX73" fmla="*/ 2523703 w 3815954"/>
              <a:gd name="connsiteY73" fmla="*/ 1919485 h 3480356"/>
              <a:gd name="connsiteX74" fmla="*/ 2538817 w 3815954"/>
              <a:gd name="connsiteY74" fmla="*/ 1972384 h 3480356"/>
              <a:gd name="connsiteX75" fmla="*/ 2546374 w 3815954"/>
              <a:gd name="connsiteY75" fmla="*/ 2010169 h 3480356"/>
              <a:gd name="connsiteX76" fmla="*/ 2561488 w 3815954"/>
              <a:gd name="connsiteY76" fmla="*/ 2055511 h 3480356"/>
              <a:gd name="connsiteX77" fmla="*/ 2569045 w 3815954"/>
              <a:gd name="connsiteY77" fmla="*/ 2078182 h 3480356"/>
              <a:gd name="connsiteX78" fmla="*/ 2591716 w 3815954"/>
              <a:gd name="connsiteY78" fmla="*/ 2146195 h 3480356"/>
              <a:gd name="connsiteX79" fmla="*/ 2599273 w 3815954"/>
              <a:gd name="connsiteY79" fmla="*/ 2168866 h 3480356"/>
              <a:gd name="connsiteX80" fmla="*/ 2667287 w 3815954"/>
              <a:gd name="connsiteY80" fmla="*/ 2251994 h 3480356"/>
              <a:gd name="connsiteX81" fmla="*/ 2689958 w 3815954"/>
              <a:gd name="connsiteY81" fmla="*/ 2274665 h 3480356"/>
              <a:gd name="connsiteX82" fmla="*/ 2735300 w 3815954"/>
              <a:gd name="connsiteY82" fmla="*/ 2312450 h 3480356"/>
              <a:gd name="connsiteX83" fmla="*/ 2757971 w 3815954"/>
              <a:gd name="connsiteY83" fmla="*/ 2320007 h 3480356"/>
              <a:gd name="connsiteX84" fmla="*/ 2795756 w 3815954"/>
              <a:gd name="connsiteY84" fmla="*/ 2357792 h 3480356"/>
              <a:gd name="connsiteX85" fmla="*/ 2810870 w 3815954"/>
              <a:gd name="connsiteY85" fmla="*/ 2380463 h 3480356"/>
              <a:gd name="connsiteX86" fmla="*/ 2878883 w 3815954"/>
              <a:gd name="connsiteY86" fmla="*/ 2410691 h 3480356"/>
              <a:gd name="connsiteX87" fmla="*/ 2901554 w 3815954"/>
              <a:gd name="connsiteY87" fmla="*/ 2425805 h 3480356"/>
              <a:gd name="connsiteX88" fmla="*/ 2969567 w 3815954"/>
              <a:gd name="connsiteY88" fmla="*/ 2440919 h 3480356"/>
              <a:gd name="connsiteX89" fmla="*/ 2992239 w 3815954"/>
              <a:gd name="connsiteY89" fmla="*/ 2448476 h 3480356"/>
              <a:gd name="connsiteX90" fmla="*/ 3030024 w 3815954"/>
              <a:gd name="connsiteY90" fmla="*/ 2463590 h 3480356"/>
              <a:gd name="connsiteX91" fmla="*/ 3105594 w 3815954"/>
              <a:gd name="connsiteY91" fmla="*/ 2471147 h 3480356"/>
              <a:gd name="connsiteX92" fmla="*/ 3196278 w 3815954"/>
              <a:gd name="connsiteY92" fmla="*/ 2516489 h 3480356"/>
              <a:gd name="connsiteX93" fmla="*/ 3271848 w 3815954"/>
              <a:gd name="connsiteY93" fmla="*/ 2569389 h 3480356"/>
              <a:gd name="connsiteX94" fmla="*/ 3294520 w 3815954"/>
              <a:gd name="connsiteY94" fmla="*/ 2584503 h 3480356"/>
              <a:gd name="connsiteX95" fmla="*/ 3317191 w 3815954"/>
              <a:gd name="connsiteY95" fmla="*/ 2592060 h 3480356"/>
              <a:gd name="connsiteX96" fmla="*/ 3332305 w 3815954"/>
              <a:gd name="connsiteY96" fmla="*/ 2614731 h 3480356"/>
              <a:gd name="connsiteX97" fmla="*/ 3385204 w 3815954"/>
              <a:gd name="connsiteY97" fmla="*/ 2682744 h 3480356"/>
              <a:gd name="connsiteX98" fmla="*/ 3392761 w 3815954"/>
              <a:gd name="connsiteY98" fmla="*/ 2705415 h 3480356"/>
              <a:gd name="connsiteX99" fmla="*/ 3415432 w 3815954"/>
              <a:gd name="connsiteY99" fmla="*/ 2728086 h 3480356"/>
              <a:gd name="connsiteX100" fmla="*/ 3445660 w 3815954"/>
              <a:gd name="connsiteY100" fmla="*/ 2773428 h 3480356"/>
              <a:gd name="connsiteX101" fmla="*/ 3460774 w 3815954"/>
              <a:gd name="connsiteY101" fmla="*/ 2796099 h 3480356"/>
              <a:gd name="connsiteX102" fmla="*/ 3468331 w 3815954"/>
              <a:gd name="connsiteY102" fmla="*/ 2818770 h 3480356"/>
              <a:gd name="connsiteX103" fmla="*/ 3483445 w 3815954"/>
              <a:gd name="connsiteY103" fmla="*/ 2833885 h 3480356"/>
              <a:gd name="connsiteX104" fmla="*/ 3513673 w 3815954"/>
              <a:gd name="connsiteY104" fmla="*/ 2879227 h 3480356"/>
              <a:gd name="connsiteX105" fmla="*/ 3528787 w 3815954"/>
              <a:gd name="connsiteY105" fmla="*/ 2901898 h 3480356"/>
              <a:gd name="connsiteX106" fmla="*/ 3543901 w 3815954"/>
              <a:gd name="connsiteY106" fmla="*/ 2924569 h 3480356"/>
              <a:gd name="connsiteX107" fmla="*/ 3566572 w 3815954"/>
              <a:gd name="connsiteY107" fmla="*/ 2969911 h 3480356"/>
              <a:gd name="connsiteX108" fmla="*/ 3589244 w 3815954"/>
              <a:gd name="connsiteY108" fmla="*/ 3045481 h 3480356"/>
              <a:gd name="connsiteX109" fmla="*/ 3619472 w 3815954"/>
              <a:gd name="connsiteY109" fmla="*/ 3098380 h 3480356"/>
              <a:gd name="connsiteX110" fmla="*/ 3642143 w 3815954"/>
              <a:gd name="connsiteY110" fmla="*/ 3196622 h 3480356"/>
              <a:gd name="connsiteX111" fmla="*/ 3657257 w 3815954"/>
              <a:gd name="connsiteY111" fmla="*/ 3219293 h 3480356"/>
              <a:gd name="connsiteX112" fmla="*/ 3679928 w 3815954"/>
              <a:gd name="connsiteY112" fmla="*/ 3234407 h 3480356"/>
              <a:gd name="connsiteX113" fmla="*/ 3687485 w 3815954"/>
              <a:gd name="connsiteY113" fmla="*/ 3257078 h 3480356"/>
              <a:gd name="connsiteX114" fmla="*/ 3710156 w 3815954"/>
              <a:gd name="connsiteY114" fmla="*/ 3272192 h 3480356"/>
              <a:gd name="connsiteX115" fmla="*/ 3755498 w 3815954"/>
              <a:gd name="connsiteY115" fmla="*/ 3309977 h 3480356"/>
              <a:gd name="connsiteX116" fmla="*/ 3785726 w 3815954"/>
              <a:gd name="connsiteY116" fmla="*/ 3355319 h 3480356"/>
              <a:gd name="connsiteX117" fmla="*/ 3793283 w 3815954"/>
              <a:gd name="connsiteY117" fmla="*/ 3377990 h 3480356"/>
              <a:gd name="connsiteX118" fmla="*/ 3815954 w 3815954"/>
              <a:gd name="connsiteY118" fmla="*/ 3385547 h 3480356"/>
              <a:gd name="connsiteX119" fmla="*/ 3710156 w 3815954"/>
              <a:gd name="connsiteY119" fmla="*/ 3415775 h 3480356"/>
              <a:gd name="connsiteX120" fmla="*/ 3657257 w 3815954"/>
              <a:gd name="connsiteY120" fmla="*/ 3423332 h 3480356"/>
              <a:gd name="connsiteX121" fmla="*/ 3362533 w 3815954"/>
              <a:gd name="connsiteY121" fmla="*/ 3438447 h 3480356"/>
              <a:gd name="connsiteX122" fmla="*/ 3173607 w 3815954"/>
              <a:gd name="connsiteY122" fmla="*/ 3430889 h 3480356"/>
              <a:gd name="connsiteX123" fmla="*/ 2757971 w 3815954"/>
              <a:gd name="connsiteY123" fmla="*/ 3430889 h 3480356"/>
              <a:gd name="connsiteX124" fmla="*/ 2682401 w 3815954"/>
              <a:gd name="connsiteY124" fmla="*/ 3438447 h 3480356"/>
              <a:gd name="connsiteX125" fmla="*/ 2546374 w 3815954"/>
              <a:gd name="connsiteY125" fmla="*/ 3446004 h 3480356"/>
              <a:gd name="connsiteX126" fmla="*/ 1571518 w 3815954"/>
              <a:gd name="connsiteY126" fmla="*/ 3438447 h 3480356"/>
              <a:gd name="connsiteX127" fmla="*/ 1186110 w 3815954"/>
              <a:gd name="connsiteY127" fmla="*/ 3438447 h 3480356"/>
              <a:gd name="connsiteX128" fmla="*/ 528648 w 3815954"/>
              <a:gd name="connsiteY128" fmla="*/ 3430889 h 3480356"/>
              <a:gd name="connsiteX129" fmla="*/ 52556 w 3815954"/>
              <a:gd name="connsiteY129" fmla="*/ 3423332 h 3480356"/>
              <a:gd name="connsiteX130" fmla="*/ 60113 w 3815954"/>
              <a:gd name="connsiteY130" fmla="*/ 2833885 h 3480356"/>
              <a:gd name="connsiteX131" fmla="*/ 37442 w 3815954"/>
              <a:gd name="connsiteY131" fmla="*/ 1949713 h 3480356"/>
              <a:gd name="connsiteX132" fmla="*/ 44999 w 3815954"/>
              <a:gd name="connsiteY132" fmla="*/ 1556747 h 3480356"/>
              <a:gd name="connsiteX133" fmla="*/ 37442 w 3815954"/>
              <a:gd name="connsiteY133" fmla="*/ 1035313 h 3480356"/>
              <a:gd name="connsiteX134" fmla="*/ 37442 w 3815954"/>
              <a:gd name="connsiteY134" fmla="*/ 581891 h 3480356"/>
              <a:gd name="connsiteX135" fmla="*/ 37442 w 3815954"/>
              <a:gd name="connsiteY135" fmla="*/ 528992 h 3480356"/>
              <a:gd name="connsiteX136" fmla="*/ 29885 w 3815954"/>
              <a:gd name="connsiteY136" fmla="*/ 211597 h 3480356"/>
              <a:gd name="connsiteX137" fmla="*/ 37442 w 3815954"/>
              <a:gd name="connsiteY137" fmla="*/ 105799 h 3480356"/>
              <a:gd name="connsiteX138" fmla="*/ 37442 w 3815954"/>
              <a:gd name="connsiteY138" fmla="*/ 0 h 348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3815954" h="3480356">
                <a:moveTo>
                  <a:pt x="37442" y="0"/>
                </a:moveTo>
                <a:lnTo>
                  <a:pt x="37442" y="0"/>
                </a:lnTo>
                <a:cubicBezTo>
                  <a:pt x="62632" y="17633"/>
                  <a:pt x="95956" y="27315"/>
                  <a:pt x="113012" y="52899"/>
                </a:cubicBezTo>
                <a:cubicBezTo>
                  <a:pt x="118050" y="60456"/>
                  <a:pt x="121034" y="69896"/>
                  <a:pt x="128126" y="75570"/>
                </a:cubicBezTo>
                <a:cubicBezTo>
                  <a:pt x="134346" y="80546"/>
                  <a:pt x="143240" y="80609"/>
                  <a:pt x="150797" y="83128"/>
                </a:cubicBezTo>
                <a:cubicBezTo>
                  <a:pt x="160873" y="98242"/>
                  <a:pt x="175281" y="111237"/>
                  <a:pt x="181025" y="128470"/>
                </a:cubicBezTo>
                <a:cubicBezTo>
                  <a:pt x="186063" y="143584"/>
                  <a:pt x="192275" y="158356"/>
                  <a:pt x="196139" y="173812"/>
                </a:cubicBezTo>
                <a:cubicBezTo>
                  <a:pt x="198658" y="183888"/>
                  <a:pt x="199051" y="194750"/>
                  <a:pt x="203696" y="204040"/>
                </a:cubicBezTo>
                <a:cubicBezTo>
                  <a:pt x="211820" y="220287"/>
                  <a:pt x="233925" y="249382"/>
                  <a:pt x="233925" y="249382"/>
                </a:cubicBezTo>
                <a:cubicBezTo>
                  <a:pt x="236444" y="259458"/>
                  <a:pt x="238498" y="269662"/>
                  <a:pt x="241482" y="279610"/>
                </a:cubicBezTo>
                <a:cubicBezTo>
                  <a:pt x="246060" y="294870"/>
                  <a:pt x="251558" y="309838"/>
                  <a:pt x="256596" y="324952"/>
                </a:cubicBezTo>
                <a:cubicBezTo>
                  <a:pt x="259115" y="332509"/>
                  <a:pt x="262221" y="339895"/>
                  <a:pt x="264153" y="347623"/>
                </a:cubicBezTo>
                <a:cubicBezTo>
                  <a:pt x="266672" y="357699"/>
                  <a:pt x="267619" y="368305"/>
                  <a:pt x="271710" y="377851"/>
                </a:cubicBezTo>
                <a:cubicBezTo>
                  <a:pt x="275288" y="386199"/>
                  <a:pt x="283135" y="392223"/>
                  <a:pt x="286824" y="400523"/>
                </a:cubicBezTo>
                <a:cubicBezTo>
                  <a:pt x="293294" y="415081"/>
                  <a:pt x="293101" y="432609"/>
                  <a:pt x="301938" y="445865"/>
                </a:cubicBezTo>
                <a:cubicBezTo>
                  <a:pt x="306976" y="453422"/>
                  <a:pt x="313363" y="460236"/>
                  <a:pt x="317052" y="468536"/>
                </a:cubicBezTo>
                <a:cubicBezTo>
                  <a:pt x="323522" y="483094"/>
                  <a:pt x="323329" y="500622"/>
                  <a:pt x="332166" y="513878"/>
                </a:cubicBezTo>
                <a:lnTo>
                  <a:pt x="362394" y="559220"/>
                </a:lnTo>
                <a:cubicBezTo>
                  <a:pt x="367432" y="566777"/>
                  <a:pt x="374636" y="573275"/>
                  <a:pt x="377508" y="581891"/>
                </a:cubicBezTo>
                <a:lnTo>
                  <a:pt x="392622" y="627233"/>
                </a:lnTo>
                <a:cubicBezTo>
                  <a:pt x="395141" y="634790"/>
                  <a:pt x="395760" y="643276"/>
                  <a:pt x="400179" y="649904"/>
                </a:cubicBezTo>
                <a:cubicBezTo>
                  <a:pt x="410255" y="665018"/>
                  <a:pt x="422283" y="679000"/>
                  <a:pt x="430407" y="695247"/>
                </a:cubicBezTo>
                <a:cubicBezTo>
                  <a:pt x="435445" y="705323"/>
                  <a:pt x="441083" y="715121"/>
                  <a:pt x="445521" y="725475"/>
                </a:cubicBezTo>
                <a:cubicBezTo>
                  <a:pt x="448659" y="732797"/>
                  <a:pt x="449516" y="741021"/>
                  <a:pt x="453078" y="748146"/>
                </a:cubicBezTo>
                <a:cubicBezTo>
                  <a:pt x="457140" y="756270"/>
                  <a:pt x="464130" y="762693"/>
                  <a:pt x="468192" y="770817"/>
                </a:cubicBezTo>
                <a:cubicBezTo>
                  <a:pt x="471754" y="777942"/>
                  <a:pt x="470116" y="787855"/>
                  <a:pt x="475749" y="793488"/>
                </a:cubicBezTo>
                <a:cubicBezTo>
                  <a:pt x="481382" y="799121"/>
                  <a:pt x="490863" y="798526"/>
                  <a:pt x="498420" y="801045"/>
                </a:cubicBezTo>
                <a:cubicBezTo>
                  <a:pt x="503458" y="808602"/>
                  <a:pt x="507720" y="816739"/>
                  <a:pt x="513534" y="823716"/>
                </a:cubicBezTo>
                <a:cubicBezTo>
                  <a:pt x="531717" y="845535"/>
                  <a:pt x="536586" y="846641"/>
                  <a:pt x="558877" y="861501"/>
                </a:cubicBezTo>
                <a:cubicBezTo>
                  <a:pt x="596402" y="917789"/>
                  <a:pt x="548173" y="848657"/>
                  <a:pt x="596662" y="906843"/>
                </a:cubicBezTo>
                <a:cubicBezTo>
                  <a:pt x="602476" y="913820"/>
                  <a:pt x="605354" y="923092"/>
                  <a:pt x="611776" y="929514"/>
                </a:cubicBezTo>
                <a:cubicBezTo>
                  <a:pt x="626425" y="944163"/>
                  <a:pt x="638679" y="946039"/>
                  <a:pt x="657118" y="952185"/>
                </a:cubicBezTo>
                <a:cubicBezTo>
                  <a:pt x="673832" y="968899"/>
                  <a:pt x="681417" y="979448"/>
                  <a:pt x="702460" y="989970"/>
                </a:cubicBezTo>
                <a:cubicBezTo>
                  <a:pt x="765034" y="1021259"/>
                  <a:pt x="682831" y="969328"/>
                  <a:pt x="747802" y="1012642"/>
                </a:cubicBezTo>
                <a:cubicBezTo>
                  <a:pt x="752840" y="1020199"/>
                  <a:pt x="755824" y="1029639"/>
                  <a:pt x="762916" y="1035313"/>
                </a:cubicBezTo>
                <a:cubicBezTo>
                  <a:pt x="769136" y="1040289"/>
                  <a:pt x="778462" y="1039308"/>
                  <a:pt x="785587" y="1042870"/>
                </a:cubicBezTo>
                <a:cubicBezTo>
                  <a:pt x="857441" y="1078797"/>
                  <a:pt x="736621" y="1034105"/>
                  <a:pt x="853601" y="1073098"/>
                </a:cubicBezTo>
                <a:cubicBezTo>
                  <a:pt x="936278" y="1100657"/>
                  <a:pt x="811050" y="1056706"/>
                  <a:pt x="898943" y="1095769"/>
                </a:cubicBezTo>
                <a:cubicBezTo>
                  <a:pt x="913501" y="1102239"/>
                  <a:pt x="929171" y="1105845"/>
                  <a:pt x="944285" y="1110883"/>
                </a:cubicBezTo>
                <a:cubicBezTo>
                  <a:pt x="951842" y="1113402"/>
                  <a:pt x="959014" y="1117829"/>
                  <a:pt x="966956" y="1118440"/>
                </a:cubicBezTo>
                <a:lnTo>
                  <a:pt x="1065197" y="1125997"/>
                </a:lnTo>
                <a:cubicBezTo>
                  <a:pt x="1075273" y="1123478"/>
                  <a:pt x="1085477" y="1121424"/>
                  <a:pt x="1095425" y="1118440"/>
                </a:cubicBezTo>
                <a:cubicBezTo>
                  <a:pt x="1110685" y="1113862"/>
                  <a:pt x="1140767" y="1103326"/>
                  <a:pt x="1140767" y="1103326"/>
                </a:cubicBezTo>
                <a:cubicBezTo>
                  <a:pt x="1203742" y="1105845"/>
                  <a:pt x="1266667" y="1110883"/>
                  <a:pt x="1329693" y="1110883"/>
                </a:cubicBezTo>
                <a:cubicBezTo>
                  <a:pt x="1372590" y="1110883"/>
                  <a:pt x="1415479" y="1107594"/>
                  <a:pt x="1458163" y="1103326"/>
                </a:cubicBezTo>
                <a:cubicBezTo>
                  <a:pt x="1466089" y="1102533"/>
                  <a:pt x="1472908" y="1096562"/>
                  <a:pt x="1480834" y="1095769"/>
                </a:cubicBezTo>
                <a:cubicBezTo>
                  <a:pt x="1523518" y="1091501"/>
                  <a:pt x="1566480" y="1090731"/>
                  <a:pt x="1609303" y="1088212"/>
                </a:cubicBezTo>
                <a:cubicBezTo>
                  <a:pt x="1621898" y="1083174"/>
                  <a:pt x="1633628" y="1074781"/>
                  <a:pt x="1647088" y="1073098"/>
                </a:cubicBezTo>
                <a:cubicBezTo>
                  <a:pt x="1654992" y="1072110"/>
                  <a:pt x="1661811" y="1080125"/>
                  <a:pt x="1669759" y="1080655"/>
                </a:cubicBezTo>
                <a:cubicBezTo>
                  <a:pt x="1737668" y="1085182"/>
                  <a:pt x="1805786" y="1085693"/>
                  <a:pt x="1873799" y="1088212"/>
                </a:cubicBezTo>
                <a:lnTo>
                  <a:pt x="2002268" y="1103326"/>
                </a:lnTo>
                <a:cubicBezTo>
                  <a:pt x="2011030" y="1105716"/>
                  <a:pt x="2016591" y="1114862"/>
                  <a:pt x="2024939" y="1118440"/>
                </a:cubicBezTo>
                <a:cubicBezTo>
                  <a:pt x="2034485" y="1122531"/>
                  <a:pt x="2045091" y="1123478"/>
                  <a:pt x="2055167" y="1125997"/>
                </a:cubicBezTo>
                <a:lnTo>
                  <a:pt x="2100510" y="1156225"/>
                </a:lnTo>
                <a:lnTo>
                  <a:pt x="2123181" y="1171339"/>
                </a:lnTo>
                <a:cubicBezTo>
                  <a:pt x="2128219" y="1178896"/>
                  <a:pt x="2131873" y="1187588"/>
                  <a:pt x="2138295" y="1194010"/>
                </a:cubicBezTo>
                <a:cubicBezTo>
                  <a:pt x="2144717" y="1200432"/>
                  <a:pt x="2154985" y="1202289"/>
                  <a:pt x="2160966" y="1209124"/>
                </a:cubicBezTo>
                <a:cubicBezTo>
                  <a:pt x="2172928" y="1222794"/>
                  <a:pt x="2181118" y="1239352"/>
                  <a:pt x="2191194" y="1254466"/>
                </a:cubicBezTo>
                <a:cubicBezTo>
                  <a:pt x="2196232" y="1262023"/>
                  <a:pt x="2203436" y="1268521"/>
                  <a:pt x="2206308" y="1277137"/>
                </a:cubicBezTo>
                <a:cubicBezTo>
                  <a:pt x="2216118" y="1306567"/>
                  <a:pt x="2208233" y="1294175"/>
                  <a:pt x="2228979" y="1314923"/>
                </a:cubicBezTo>
                <a:cubicBezTo>
                  <a:pt x="2242280" y="1354827"/>
                  <a:pt x="2232117" y="1330966"/>
                  <a:pt x="2266764" y="1382936"/>
                </a:cubicBezTo>
                <a:cubicBezTo>
                  <a:pt x="2271802" y="1390493"/>
                  <a:pt x="2273754" y="1401545"/>
                  <a:pt x="2281878" y="1405607"/>
                </a:cubicBezTo>
                <a:cubicBezTo>
                  <a:pt x="2291954" y="1410645"/>
                  <a:pt x="2303309" y="1413684"/>
                  <a:pt x="2312106" y="1420721"/>
                </a:cubicBezTo>
                <a:cubicBezTo>
                  <a:pt x="2328797" y="1434073"/>
                  <a:pt x="2357448" y="1466063"/>
                  <a:pt x="2357448" y="1466063"/>
                </a:cubicBezTo>
                <a:cubicBezTo>
                  <a:pt x="2375435" y="1520021"/>
                  <a:pt x="2363726" y="1498149"/>
                  <a:pt x="2387677" y="1534076"/>
                </a:cubicBezTo>
                <a:cubicBezTo>
                  <a:pt x="2399640" y="1581927"/>
                  <a:pt x="2389473" y="1555662"/>
                  <a:pt x="2425462" y="1609647"/>
                </a:cubicBezTo>
                <a:lnTo>
                  <a:pt x="2425462" y="1609647"/>
                </a:lnTo>
                <a:lnTo>
                  <a:pt x="2455690" y="1700331"/>
                </a:lnTo>
                <a:lnTo>
                  <a:pt x="2463247" y="1723002"/>
                </a:lnTo>
                <a:cubicBezTo>
                  <a:pt x="2465766" y="1730559"/>
                  <a:pt x="2466385" y="1739045"/>
                  <a:pt x="2470804" y="1745673"/>
                </a:cubicBezTo>
                <a:cubicBezTo>
                  <a:pt x="2487364" y="1770513"/>
                  <a:pt x="2485653" y="1763639"/>
                  <a:pt x="2493475" y="1791015"/>
                </a:cubicBezTo>
                <a:cubicBezTo>
                  <a:pt x="2496328" y="1801001"/>
                  <a:pt x="2498179" y="1811257"/>
                  <a:pt x="2501032" y="1821243"/>
                </a:cubicBezTo>
                <a:cubicBezTo>
                  <a:pt x="2503220" y="1828902"/>
                  <a:pt x="2506798" y="1836152"/>
                  <a:pt x="2508589" y="1843914"/>
                </a:cubicBezTo>
                <a:cubicBezTo>
                  <a:pt x="2514365" y="1868945"/>
                  <a:pt x="2515579" y="1895114"/>
                  <a:pt x="2523703" y="1919485"/>
                </a:cubicBezTo>
                <a:cubicBezTo>
                  <a:pt x="2532118" y="1944731"/>
                  <a:pt x="2532491" y="1943917"/>
                  <a:pt x="2538817" y="1972384"/>
                </a:cubicBezTo>
                <a:cubicBezTo>
                  <a:pt x="2541603" y="1984923"/>
                  <a:pt x="2542994" y="1997777"/>
                  <a:pt x="2546374" y="2010169"/>
                </a:cubicBezTo>
                <a:cubicBezTo>
                  <a:pt x="2550566" y="2025539"/>
                  <a:pt x="2556450" y="2040397"/>
                  <a:pt x="2561488" y="2055511"/>
                </a:cubicBezTo>
                <a:lnTo>
                  <a:pt x="2569045" y="2078182"/>
                </a:lnTo>
                <a:lnTo>
                  <a:pt x="2591716" y="2146195"/>
                </a:lnTo>
                <a:cubicBezTo>
                  <a:pt x="2594235" y="2153752"/>
                  <a:pt x="2594854" y="2162238"/>
                  <a:pt x="2599273" y="2168866"/>
                </a:cubicBezTo>
                <a:cubicBezTo>
                  <a:pt x="2639382" y="2229029"/>
                  <a:pt x="2616657" y="2201364"/>
                  <a:pt x="2667287" y="2251994"/>
                </a:cubicBezTo>
                <a:lnTo>
                  <a:pt x="2689958" y="2274665"/>
                </a:lnTo>
                <a:cubicBezTo>
                  <a:pt x="2706671" y="2291378"/>
                  <a:pt x="2714258" y="2301929"/>
                  <a:pt x="2735300" y="2312450"/>
                </a:cubicBezTo>
                <a:cubicBezTo>
                  <a:pt x="2742425" y="2316012"/>
                  <a:pt x="2750414" y="2317488"/>
                  <a:pt x="2757971" y="2320007"/>
                </a:cubicBezTo>
                <a:cubicBezTo>
                  <a:pt x="2798275" y="2380463"/>
                  <a:pt x="2745376" y="2307412"/>
                  <a:pt x="2795756" y="2357792"/>
                </a:cubicBezTo>
                <a:cubicBezTo>
                  <a:pt x="2802178" y="2364214"/>
                  <a:pt x="2804448" y="2374041"/>
                  <a:pt x="2810870" y="2380463"/>
                </a:cubicBezTo>
                <a:cubicBezTo>
                  <a:pt x="2841631" y="2411224"/>
                  <a:pt x="2833986" y="2380760"/>
                  <a:pt x="2878883" y="2410691"/>
                </a:cubicBezTo>
                <a:cubicBezTo>
                  <a:pt x="2886440" y="2415729"/>
                  <a:pt x="2893430" y="2421743"/>
                  <a:pt x="2901554" y="2425805"/>
                </a:cubicBezTo>
                <a:cubicBezTo>
                  <a:pt x="2921968" y="2436012"/>
                  <a:pt x="2948670" y="2436275"/>
                  <a:pt x="2969567" y="2440919"/>
                </a:cubicBezTo>
                <a:cubicBezTo>
                  <a:pt x="2977343" y="2442647"/>
                  <a:pt x="2984780" y="2445679"/>
                  <a:pt x="2992239" y="2448476"/>
                </a:cubicBezTo>
                <a:cubicBezTo>
                  <a:pt x="3004941" y="2453239"/>
                  <a:pt x="3016722" y="2460930"/>
                  <a:pt x="3030024" y="2463590"/>
                </a:cubicBezTo>
                <a:cubicBezTo>
                  <a:pt x="3054848" y="2468555"/>
                  <a:pt x="3080404" y="2468628"/>
                  <a:pt x="3105594" y="2471147"/>
                </a:cubicBezTo>
                <a:cubicBezTo>
                  <a:pt x="3142471" y="2483439"/>
                  <a:pt x="3166980" y="2487190"/>
                  <a:pt x="3196278" y="2516489"/>
                </a:cubicBezTo>
                <a:cubicBezTo>
                  <a:pt x="3248964" y="2569176"/>
                  <a:pt x="3220884" y="2556648"/>
                  <a:pt x="3271848" y="2569389"/>
                </a:cubicBezTo>
                <a:cubicBezTo>
                  <a:pt x="3279405" y="2574427"/>
                  <a:pt x="3286396" y="2580441"/>
                  <a:pt x="3294520" y="2584503"/>
                </a:cubicBezTo>
                <a:cubicBezTo>
                  <a:pt x="3301645" y="2588065"/>
                  <a:pt x="3310971" y="2587084"/>
                  <a:pt x="3317191" y="2592060"/>
                </a:cubicBezTo>
                <a:cubicBezTo>
                  <a:pt x="3324283" y="2597734"/>
                  <a:pt x="3326491" y="2607754"/>
                  <a:pt x="3332305" y="2614731"/>
                </a:cubicBezTo>
                <a:cubicBezTo>
                  <a:pt x="3354040" y="2640812"/>
                  <a:pt x="3372471" y="2644544"/>
                  <a:pt x="3385204" y="2682744"/>
                </a:cubicBezTo>
                <a:cubicBezTo>
                  <a:pt x="3387723" y="2690301"/>
                  <a:pt x="3388342" y="2698787"/>
                  <a:pt x="3392761" y="2705415"/>
                </a:cubicBezTo>
                <a:cubicBezTo>
                  <a:pt x="3398689" y="2714307"/>
                  <a:pt x="3408871" y="2719650"/>
                  <a:pt x="3415432" y="2728086"/>
                </a:cubicBezTo>
                <a:cubicBezTo>
                  <a:pt x="3426584" y="2742424"/>
                  <a:pt x="3435584" y="2758314"/>
                  <a:pt x="3445660" y="2773428"/>
                </a:cubicBezTo>
                <a:cubicBezTo>
                  <a:pt x="3450698" y="2780985"/>
                  <a:pt x="3457902" y="2787483"/>
                  <a:pt x="3460774" y="2796099"/>
                </a:cubicBezTo>
                <a:cubicBezTo>
                  <a:pt x="3463293" y="2803656"/>
                  <a:pt x="3464233" y="2811939"/>
                  <a:pt x="3468331" y="2818770"/>
                </a:cubicBezTo>
                <a:cubicBezTo>
                  <a:pt x="3471997" y="2824880"/>
                  <a:pt x="3479170" y="2828185"/>
                  <a:pt x="3483445" y="2833885"/>
                </a:cubicBezTo>
                <a:cubicBezTo>
                  <a:pt x="3494344" y="2848417"/>
                  <a:pt x="3503597" y="2864113"/>
                  <a:pt x="3513673" y="2879227"/>
                </a:cubicBezTo>
                <a:lnTo>
                  <a:pt x="3528787" y="2901898"/>
                </a:lnTo>
                <a:cubicBezTo>
                  <a:pt x="3533825" y="2909455"/>
                  <a:pt x="3541029" y="2915953"/>
                  <a:pt x="3543901" y="2924569"/>
                </a:cubicBezTo>
                <a:cubicBezTo>
                  <a:pt x="3554330" y="2955856"/>
                  <a:pt x="3547039" y="2940612"/>
                  <a:pt x="3566572" y="2969911"/>
                </a:cubicBezTo>
                <a:cubicBezTo>
                  <a:pt x="3570797" y="2986811"/>
                  <a:pt x="3581883" y="3034439"/>
                  <a:pt x="3589244" y="3045481"/>
                </a:cubicBezTo>
                <a:cubicBezTo>
                  <a:pt x="3610607" y="3077525"/>
                  <a:pt x="3600296" y="3060028"/>
                  <a:pt x="3619472" y="3098380"/>
                </a:cubicBezTo>
                <a:cubicBezTo>
                  <a:pt x="3622956" y="3122768"/>
                  <a:pt x="3627054" y="3173989"/>
                  <a:pt x="3642143" y="3196622"/>
                </a:cubicBezTo>
                <a:cubicBezTo>
                  <a:pt x="3647181" y="3204179"/>
                  <a:pt x="3650835" y="3212871"/>
                  <a:pt x="3657257" y="3219293"/>
                </a:cubicBezTo>
                <a:cubicBezTo>
                  <a:pt x="3663679" y="3225715"/>
                  <a:pt x="3672371" y="3229369"/>
                  <a:pt x="3679928" y="3234407"/>
                </a:cubicBezTo>
                <a:cubicBezTo>
                  <a:pt x="3682447" y="3241964"/>
                  <a:pt x="3682509" y="3250858"/>
                  <a:pt x="3687485" y="3257078"/>
                </a:cubicBezTo>
                <a:cubicBezTo>
                  <a:pt x="3693159" y="3264170"/>
                  <a:pt x="3703179" y="3266378"/>
                  <a:pt x="3710156" y="3272192"/>
                </a:cubicBezTo>
                <a:cubicBezTo>
                  <a:pt x="3768342" y="3320681"/>
                  <a:pt x="3699210" y="3272452"/>
                  <a:pt x="3755498" y="3309977"/>
                </a:cubicBezTo>
                <a:cubicBezTo>
                  <a:pt x="3765574" y="3325091"/>
                  <a:pt x="3779982" y="3338086"/>
                  <a:pt x="3785726" y="3355319"/>
                </a:cubicBezTo>
                <a:cubicBezTo>
                  <a:pt x="3788245" y="3362876"/>
                  <a:pt x="3787650" y="3372357"/>
                  <a:pt x="3793283" y="3377990"/>
                </a:cubicBezTo>
                <a:cubicBezTo>
                  <a:pt x="3798916" y="3383623"/>
                  <a:pt x="3808397" y="3383028"/>
                  <a:pt x="3815954" y="3385547"/>
                </a:cubicBezTo>
                <a:cubicBezTo>
                  <a:pt x="3797806" y="3439991"/>
                  <a:pt x="3817184" y="3405072"/>
                  <a:pt x="3710156" y="3415775"/>
                </a:cubicBezTo>
                <a:cubicBezTo>
                  <a:pt x="3692432" y="3417547"/>
                  <a:pt x="3674890" y="3420813"/>
                  <a:pt x="3657257" y="3423332"/>
                </a:cubicBezTo>
                <a:cubicBezTo>
                  <a:pt x="3550571" y="3458894"/>
                  <a:pt x="3619211" y="3438447"/>
                  <a:pt x="3362533" y="3438447"/>
                </a:cubicBezTo>
                <a:cubicBezTo>
                  <a:pt x="3299507" y="3438447"/>
                  <a:pt x="3236582" y="3433408"/>
                  <a:pt x="3173607" y="3430889"/>
                </a:cubicBezTo>
                <a:cubicBezTo>
                  <a:pt x="3016213" y="3470243"/>
                  <a:pt x="3184806" y="3430889"/>
                  <a:pt x="2757971" y="3430889"/>
                </a:cubicBezTo>
                <a:cubicBezTo>
                  <a:pt x="2732655" y="3430889"/>
                  <a:pt x="2707652" y="3436643"/>
                  <a:pt x="2682401" y="3438447"/>
                </a:cubicBezTo>
                <a:cubicBezTo>
                  <a:pt x="2637104" y="3441683"/>
                  <a:pt x="2591716" y="3443485"/>
                  <a:pt x="2546374" y="3446004"/>
                </a:cubicBezTo>
                <a:lnTo>
                  <a:pt x="1571518" y="3438447"/>
                </a:lnTo>
                <a:cubicBezTo>
                  <a:pt x="1193474" y="3434126"/>
                  <a:pt x="1339494" y="3407766"/>
                  <a:pt x="1186110" y="3438447"/>
                </a:cubicBezTo>
                <a:lnTo>
                  <a:pt x="528648" y="3430889"/>
                </a:lnTo>
                <a:cubicBezTo>
                  <a:pt x="369945" y="3428773"/>
                  <a:pt x="150545" y="3548189"/>
                  <a:pt x="52556" y="3423332"/>
                </a:cubicBezTo>
                <a:cubicBezTo>
                  <a:pt x="-68759" y="3268754"/>
                  <a:pt x="57594" y="3030367"/>
                  <a:pt x="60113" y="2833885"/>
                </a:cubicBezTo>
                <a:cubicBezTo>
                  <a:pt x="38572" y="2489229"/>
                  <a:pt x="41449" y="2562848"/>
                  <a:pt x="37442" y="1949713"/>
                </a:cubicBezTo>
                <a:cubicBezTo>
                  <a:pt x="36586" y="1818703"/>
                  <a:pt x="42480" y="1687736"/>
                  <a:pt x="44999" y="1556747"/>
                </a:cubicBezTo>
                <a:cubicBezTo>
                  <a:pt x="42480" y="1382936"/>
                  <a:pt x="40491" y="1209116"/>
                  <a:pt x="37442" y="1035313"/>
                </a:cubicBezTo>
                <a:cubicBezTo>
                  <a:pt x="30443" y="636391"/>
                  <a:pt x="21875" y="815392"/>
                  <a:pt x="37442" y="581891"/>
                </a:cubicBezTo>
                <a:cubicBezTo>
                  <a:pt x="13818" y="487393"/>
                  <a:pt x="37442" y="604882"/>
                  <a:pt x="37442" y="528992"/>
                </a:cubicBezTo>
                <a:cubicBezTo>
                  <a:pt x="37442" y="423164"/>
                  <a:pt x="32404" y="317395"/>
                  <a:pt x="29885" y="211597"/>
                </a:cubicBezTo>
                <a:cubicBezTo>
                  <a:pt x="32404" y="176331"/>
                  <a:pt x="32197" y="140764"/>
                  <a:pt x="37442" y="105799"/>
                </a:cubicBezTo>
                <a:cubicBezTo>
                  <a:pt x="58928" y="-37445"/>
                  <a:pt x="37442" y="17633"/>
                  <a:pt x="3744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504586">
            <a:off x="2906920" y="1939306"/>
            <a:ext cx="1374266" cy="27682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16463" y="2255263"/>
            <a:ext cx="2576945" cy="2193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456668" y="2264080"/>
            <a:ext cx="5966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P2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</p:spPr>
        <p:txBody>
          <a:bodyPr/>
          <a:lstStyle/>
          <a:p>
            <a:r>
              <a:rPr lang="en-US" dirty="0" smtClean="0"/>
              <a:t>Foraging Arenas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1960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8.10273E-6 C -0.00764 -0.0169 -0.01736 -0.0324 -0.02882 -0.04512 C -0.03316 -0.04998 -0.03628 -0.05623 -0.04132 -0.05947 C -0.04653 -0.06687 -0.04913 -0.06942 -0.05538 -0.07497 C -0.05989 -0.0789 -0.05555 -0.07567 -0.06024 -0.07937 C -0.06163 -0.08052 -0.06441 -0.08261 -0.06441 -0.08261 C -0.06666 -0.087 -0.06823 -0.08561 -0.07101 -0.08932 C -0.07465 -0.09418 -0.07083 -0.09394 -0.0776 -0.09927 C -0.08107 -0.10204 -0.08437 -0.10574 -0.0875 -0.10921 C -0.09114 -0.11338 -0.09548 -0.11916 -0.1 -0.12125 C -0.10607 -0.13374 -0.12812 -0.13767 -0.13802 -0.13883 C -0.1592 -0.14392 -0.17673 -0.14554 -0.2 -0.14554 " pathEditMode="relative" ptsTypes="fffffffffff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7672E-6 C -0.01684 -0.00139 -0.00886 -0.00023 -0.02396 -0.00324 C -0.02952 -0.00439 -0.04063 -0.00555 -0.04063 -0.00555 C -0.05399 -0.00925 -0.06771 -0.01226 -0.08108 -0.01527 C -0.09045 -0.01735 -0.09965 -0.02244 -0.1092 -0.02314 C -0.12656 -0.02429 -0.14393 -0.02476 -0.16129 -0.02638 C -0.16458 -0.028 -0.16702 -0.03123 -0.17031 -0.03309 C -0.17379 -0.03517 -0.17743 -0.03609 -0.18108 -0.03748 C -0.18264 -0.03818 -0.18438 -0.03887 -0.18594 -0.03956 C -0.1882 -0.04049 -0.19254 -0.04188 -0.19254 -0.04188 C -0.19636 -0.04489 -0.2 -0.04512 -0.2033 -0.04951 " pathEditMode="relative" ptsTypes="ffffffffff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2222E-6 -1.84637E-6 C -0.01841 -0.00277 -0.03473 -0.01827 -0.05209 -0.02429 C -0.054 -0.02591 -0.05574 -0.02845 -0.05782 -0.02984 C -0.06129 -0.03216 -0.06633 -0.03308 -0.07014 -0.03424 C -0.07813 -0.04211 -0.08785 -0.04373 -0.09671 -0.04951 C -0.10226 -0.05321 -0.09584 -0.0509 -0.10244 -0.05298 C -0.10487 -0.05367 -0.1099 -0.05506 -0.1099 -0.05506 C -0.11372 -0.05853 -0.11771 -0.06154 -0.12223 -0.0627 C -0.12709 -0.06617 -0.13021 -0.06571 -0.1356 -0.06825 C -0.13716 -0.06894 -0.14046 -0.07056 -0.14046 -0.07056 C -0.14462 -0.07473 -0.14914 -0.07751 -0.15365 -0.08051 C -0.16233 -0.0863 -0.17014 -0.0937 -0.17935 -0.0981 C -0.19133 -0.10967 -0.20365 -0.10828 -0.2165 -0.11568 C -0.22067 -0.118 -0.22032 -0.11823 -0.22483 -0.12239 C -0.23143 -0.12841 -0.24011 -0.13165 -0.24792 -0.13327 C -0.25521 -0.13674 -0.26181 -0.14021 -0.26945 -0.14206 C -0.27258 -0.14414 -0.27535 -0.14692 -0.27848 -0.14877 C -0.28403 -0.15224 -0.27952 -0.14738 -0.28508 -0.15201 C -0.29098 -0.1571 -0.29462 -0.15988 -0.30157 -0.16196 C -0.31285 -0.16913 -0.32171 -0.17098 -0.33473 -0.17191 C -0.34428 -0.17422 -0.35348 -0.17399 -0.36355 -0.17399 " pathEditMode="relative" ptsTypes="ffffffffffffffffffff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72004E-7 C 0.00434 0.00069 0.00833 0.00185 0.0125 0.00324 C 0.01632 0.00648 0.0184 0.00671 0.02326 0.00763 C 0.02552 0.00949 0.02795 0.01064 0.02986 0.01319 C 0.03073 0.01434 0.03142 0.0155 0.03229 0.01643 C 0.03715 0.02082 0.04288 0.0236 0.04809 0.02753 C 0.05156 0.03008 0.05468 0.03355 0.05798 0.03633 C 0.06597 0.05067 0.05399 0.031 0.06458 0.0428 C 0.06545 0.04396 0.06545 0.04604 0.06614 0.0472 C 0.06684 0.04836 0.06788 0.04859 0.06875 0.04951 C 0.07048 0.0516 0.07152 0.05507 0.07361 0.05599 C 0.0776 0.05784 0.08142 0.06108 0.08524 0.06386 C 0.08802 0.07034 0.09323 0.0752 0.09757 0.08029 C 0.10173 0.08515 0.1052 0.09232 0.11007 0.09579 C 0.11215 0.10157 0.11527 0.10527 0.11909 0.10898 C 0.12013 0.11106 0.12135 0.11337 0.12239 0.11546 C 0.12326 0.11684 0.12482 0.11985 0.12482 0.11985 C 0.12621 0.1254 0.1309 0.13073 0.13402 0.13535 C 0.13941 0.14345 0.1434 0.15409 0.14809 0.16289 C 0.14982 0.17098 0.15173 0.17492 0.15468 0.18278 C 0.15573 0.18556 0.15538 0.18926 0.15711 0.19158 C 0.16007 0.19551 0.16198 0.19713 0.16371 0.20153 C 0.1684 0.21286 0.17309 0.22351 0.17777 0.23461 C 0.17934 0.23831 0.18003 0.24202 0.18194 0.24549 C 0.18298 0.25197 0.1835 0.25821 0.18767 0.26215 C 0.18906 0.26747 0.18923 0.27094 0.1934 0.27302 C 0.19461 0.27765 0.19496 0.28066 0.19757 0.28413 " pathEditMode="relative" ptsTypes="ffffffffffffffffffffffffff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2.89218E-6 C 0.00261 0.00231 0.00452 0.00323 0.00747 0.00439 C 0.01146 0.00786 0.01615 0.01133 0.02067 0.01342 C 0.02414 0.01804 0.02744 0.02128 0.03212 0.02313 C 0.03299 0.02429 0.03369 0.02568 0.03473 0.0266 C 0.03542 0.0273 0.03646 0.02683 0.03716 0.02753 C 0.04028 0.03169 0.04011 0.03748 0.04376 0.04095 C 0.04758 0.0509 0.05278 0.06154 0.05869 0.06941 C 0.06025 0.07565 0.06112 0.0819 0.06285 0.08815 C 0.06355 0.09069 0.06615 0.09486 0.06615 0.09486 C 0.06771 0.10226 0.06563 0.0937 0.06858 0.10134 C 0.07032 0.10596 0.07049 0.11013 0.07275 0.11453 C 0.07223 0.11776 0.06928 0.12563 0.07101 0.12795 " pathEditMode="relative" ptsTypes="ffffffffffff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146 -0.00394 -0.02292 -0.0037 -0.03472 -0.0044 C -0.05816 -0.00972 -0.08316 -0.00926 -0.1066 -0.00995 C -0.11233 -0.01088 -0.11823 -0.01226 -0.12396 -0.01319 C -0.12934 -0.01689 -0.13542 -0.01643 -0.14132 -0.01759 C -0.14566 -0.01944 -0.15035 -0.02013 -0.15469 -0.02198 C -0.15955 -0.02406 -0.16406 -0.02869 -0.16944 -0.02869 " pathEditMode="relative" ptsTypes="ffffffA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2" grpId="0"/>
      <p:bldP spid="26" grpId="0"/>
      <p:bldP spid="31" grpId="0"/>
      <p:bldP spid="43" grpId="0" animBg="1"/>
      <p:bldP spid="44" grpId="0" animBg="1"/>
      <p:bldP spid="45" grpId="0"/>
      <p:bldP spid="4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 explains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1477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Empty stomachs</a:t>
            </a:r>
          </a:p>
          <a:p>
            <a:r>
              <a:rPr lang="en-US" dirty="0" smtClean="0"/>
              <a:t>High search efficiencies</a:t>
            </a:r>
          </a:p>
          <a:p>
            <a:r>
              <a:rPr lang="en-US" dirty="0" smtClean="0"/>
              <a:t>Widespread complex trophic ontogeny</a:t>
            </a:r>
          </a:p>
          <a:p>
            <a:r>
              <a:rPr lang="en-US" dirty="0" smtClean="0"/>
              <a:t>Lack of proportional dependence of M on predator abundance</a:t>
            </a:r>
          </a:p>
          <a:p>
            <a:r>
              <a:rPr lang="en-US" dirty="0" smtClean="0"/>
              <a:t>Conservation of Z</a:t>
            </a:r>
          </a:p>
          <a:p>
            <a:r>
              <a:rPr lang="en-US" dirty="0" smtClean="0"/>
              <a:t>“Bottom up” control patterns</a:t>
            </a:r>
          </a:p>
          <a:p>
            <a:r>
              <a:rPr lang="en-US" dirty="0" smtClean="0"/>
              <a:t>High sensitivity of top predators to fishing</a:t>
            </a:r>
          </a:p>
          <a:p>
            <a:r>
              <a:rPr lang="en-US" dirty="0" smtClean="0"/>
              <a:t>Higher biodiversity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9365" y="5902036"/>
            <a:ext cx="309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Walters and Martell 2004</a:t>
            </a:r>
          </a:p>
        </p:txBody>
      </p:sp>
    </p:spTree>
    <p:extLst>
      <p:ext uri="{BB962C8B-B14F-4D97-AF65-F5344CB8AC3E}">
        <p14:creationId xmlns:p14="http://schemas.microsoft.com/office/powerpoint/2010/main" xmlns="" val="77342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3046</TotalTime>
  <Words>846</Words>
  <Application>Microsoft Office PowerPoint</Application>
  <PresentationFormat>On-screen Show (4:3)</PresentationFormat>
  <Paragraphs>225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NOAA Fisheries Content Slides</vt:lpstr>
      <vt:lpstr>NOAA Divider Slides</vt:lpstr>
      <vt:lpstr>NOAA Title Options</vt:lpstr>
      <vt:lpstr>Dynamic Simulations using the Ecosim platform</vt:lpstr>
      <vt:lpstr>Role of Ecosystem models</vt:lpstr>
      <vt:lpstr>Ecopath with Ecosim</vt:lpstr>
      <vt:lpstr>Best use</vt:lpstr>
      <vt:lpstr>Ecosim</vt:lpstr>
      <vt:lpstr>Biomass dynamics</vt:lpstr>
      <vt:lpstr>Predicting consumption</vt:lpstr>
      <vt:lpstr>Foraging Arenas</vt:lpstr>
      <vt:lpstr>What it explains</vt:lpstr>
      <vt:lpstr>Predicting trophic flow</vt:lpstr>
      <vt:lpstr>Foraging Arena relationships</vt:lpstr>
      <vt:lpstr>Adding realism</vt:lpstr>
      <vt:lpstr>Handling Time</vt:lpstr>
      <vt:lpstr>Foraging Time Adjustment</vt:lpstr>
      <vt:lpstr>Trophic mediation</vt:lpstr>
      <vt:lpstr>Realistic consumption</vt:lpstr>
      <vt:lpstr>Parameters</vt:lpstr>
      <vt:lpstr>Size structure</vt:lpstr>
      <vt:lpstr>Slide 19</vt:lpstr>
      <vt:lpstr>Parameters</vt:lpstr>
      <vt:lpstr>Keeping track</vt:lpstr>
      <vt:lpstr>Use relative to get actual </vt:lpstr>
      <vt:lpstr>Recruitment</vt:lpstr>
      <vt:lpstr>Solving the processes</vt:lpstr>
      <vt:lpstr>Speed-splitting</vt:lpstr>
      <vt:lpstr>Remember</vt:lpstr>
      <vt:lpstr>EwE time series fitting</vt:lpstr>
      <vt:lpstr>Lab</vt:lpstr>
      <vt:lpstr>Slide 29</vt:lpstr>
    </vt:vector>
  </TitlesOfParts>
  <Company>Janin/Cliff Design,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Durham</dc:creator>
  <cp:lastModifiedBy>Sean.Lucey</cp:lastModifiedBy>
  <cp:revision>101</cp:revision>
  <dcterms:created xsi:type="dcterms:W3CDTF">2012-07-23T20:47:30Z</dcterms:created>
  <dcterms:modified xsi:type="dcterms:W3CDTF">2016-02-26T05:11:20Z</dcterms:modified>
</cp:coreProperties>
</file>